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25"/>
  </p:notesMasterIdLst>
  <p:handoutMasterIdLst>
    <p:handoutMasterId r:id="rId126"/>
  </p:handoutMasterIdLst>
  <p:sldIdLst>
    <p:sldId id="895" r:id="rId2"/>
    <p:sldId id="939" r:id="rId3"/>
    <p:sldId id="1358" r:id="rId4"/>
    <p:sldId id="1335" r:id="rId5"/>
    <p:sldId id="1224" r:id="rId6"/>
    <p:sldId id="1477" r:id="rId7"/>
    <p:sldId id="1476" r:id="rId8"/>
    <p:sldId id="1229" r:id="rId9"/>
    <p:sldId id="1484" r:id="rId10"/>
    <p:sldId id="1485" r:id="rId11"/>
    <p:sldId id="1486" r:id="rId12"/>
    <p:sldId id="1487" r:id="rId13"/>
    <p:sldId id="1285" r:id="rId14"/>
    <p:sldId id="1342" r:id="rId15"/>
    <p:sldId id="1230" r:id="rId16"/>
    <p:sldId id="1344" r:id="rId17"/>
    <p:sldId id="1231" r:id="rId18"/>
    <p:sldId id="1437" r:id="rId19"/>
    <p:sldId id="1404" r:id="rId20"/>
    <p:sldId id="1407" r:id="rId21"/>
    <p:sldId id="1409" r:id="rId22"/>
    <p:sldId id="1411" r:id="rId23"/>
    <p:sldId id="1410" r:id="rId24"/>
    <p:sldId id="1440" r:id="rId25"/>
    <p:sldId id="1444" r:id="rId26"/>
    <p:sldId id="1445" r:id="rId27"/>
    <p:sldId id="1397" r:id="rId28"/>
    <p:sldId id="1398" r:id="rId29"/>
    <p:sldId id="1399" r:id="rId30"/>
    <p:sldId id="1396" r:id="rId31"/>
    <p:sldId id="1501" r:id="rId32"/>
    <p:sldId id="1502" r:id="rId33"/>
    <p:sldId id="1503" r:id="rId34"/>
    <p:sldId id="1504" r:id="rId35"/>
    <p:sldId id="1526" r:id="rId36"/>
    <p:sldId id="1505" r:id="rId37"/>
    <p:sldId id="1527" r:id="rId38"/>
    <p:sldId id="1548" r:id="rId39"/>
    <p:sldId id="1272" r:id="rId40"/>
    <p:sldId id="1009" r:id="rId41"/>
    <p:sldId id="1403" r:id="rId42"/>
    <p:sldId id="1284" r:id="rId43"/>
    <p:sldId id="1212" r:id="rId44"/>
    <p:sldId id="1241" r:id="rId45"/>
    <p:sldId id="1499" r:id="rId46"/>
    <p:sldId id="1500" r:id="rId47"/>
    <p:sldId id="1242" r:id="rId48"/>
    <p:sldId id="1497" r:id="rId49"/>
    <p:sldId id="1498" r:id="rId50"/>
    <p:sldId id="1244" r:id="rId51"/>
    <p:sldId id="1205" r:id="rId52"/>
    <p:sldId id="1496" r:id="rId53"/>
    <p:sldId id="1542" r:id="rId54"/>
    <p:sldId id="1240" r:id="rId55"/>
    <p:sldId id="1479" r:id="rId56"/>
    <p:sldId id="1478" r:id="rId57"/>
    <p:sldId id="1470" r:id="rId58"/>
    <p:sldId id="1489" r:id="rId59"/>
    <p:sldId id="1471" r:id="rId60"/>
    <p:sldId id="1472" r:id="rId61"/>
    <p:sldId id="1549" r:id="rId62"/>
    <p:sldId id="1534" r:id="rId63"/>
    <p:sldId id="1528" r:id="rId64"/>
    <p:sldId id="1533" r:id="rId65"/>
    <p:sldId id="1535" r:id="rId66"/>
    <p:sldId id="1540" r:id="rId67"/>
    <p:sldId id="1536" r:id="rId68"/>
    <p:sldId id="1537" r:id="rId69"/>
    <p:sldId id="1538" r:id="rId70"/>
    <p:sldId id="1539" r:id="rId71"/>
    <p:sldId id="1519" r:id="rId72"/>
    <p:sldId id="1544" r:id="rId73"/>
    <p:sldId id="1546" r:id="rId74"/>
    <p:sldId id="1547" r:id="rId75"/>
    <p:sldId id="1402" r:id="rId76"/>
    <p:sldId id="1314" r:id="rId77"/>
    <p:sldId id="1316" r:id="rId78"/>
    <p:sldId id="1384" r:id="rId79"/>
    <p:sldId id="1324" r:id="rId80"/>
    <p:sldId id="1385" r:id="rId81"/>
    <p:sldId id="1386" r:id="rId82"/>
    <p:sldId id="1325" r:id="rId83"/>
    <p:sldId id="1390" r:id="rId84"/>
    <p:sldId id="1391" r:id="rId85"/>
    <p:sldId id="1392" r:id="rId86"/>
    <p:sldId id="1393" r:id="rId87"/>
    <p:sldId id="1480" r:id="rId88"/>
    <p:sldId id="1394" r:id="rId89"/>
    <p:sldId id="1395" r:id="rId90"/>
    <p:sldId id="1333" r:id="rId91"/>
    <p:sldId id="1532" r:id="rId92"/>
    <p:sldId id="1543" r:id="rId93"/>
    <p:sldId id="1482" r:id="rId94"/>
    <p:sldId id="1481" r:id="rId95"/>
    <p:sldId id="1380" r:id="rId96"/>
    <p:sldId id="1381" r:id="rId97"/>
    <p:sldId id="1551" r:id="rId98"/>
    <p:sldId id="1550" r:id="rId99"/>
    <p:sldId id="1529" r:id="rId100"/>
    <p:sldId id="1530" r:id="rId101"/>
    <p:sldId id="1531" r:id="rId102"/>
    <p:sldId id="1511" r:id="rId103"/>
    <p:sldId id="1515" r:id="rId104"/>
    <p:sldId id="1521" r:id="rId105"/>
    <p:sldId id="1523" r:id="rId106"/>
    <p:sldId id="1524" r:id="rId107"/>
    <p:sldId id="1525" r:id="rId108"/>
    <p:sldId id="1522" r:id="rId109"/>
    <p:sldId id="1506" r:id="rId110"/>
    <p:sldId id="1507" r:id="rId111"/>
    <p:sldId id="1517" r:id="rId112"/>
    <p:sldId id="1541" r:id="rId113"/>
    <p:sldId id="1508" r:id="rId114"/>
    <p:sldId id="1509" r:id="rId115"/>
    <p:sldId id="1365" r:id="rId116"/>
    <p:sldId id="1483" r:id="rId117"/>
    <p:sldId id="1545" r:id="rId118"/>
    <p:sldId id="1491" r:id="rId119"/>
    <p:sldId id="1490" r:id="rId120"/>
    <p:sldId id="1436" r:id="rId121"/>
    <p:sldId id="1494" r:id="rId122"/>
    <p:sldId id="1495" r:id="rId123"/>
    <p:sldId id="1270" r:id="rId1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358"/>
            <p14:sldId id="1335"/>
            <p14:sldId id="1224"/>
            <p14:sldId id="1477"/>
            <p14:sldId id="1476"/>
            <p14:sldId id="1229"/>
            <p14:sldId id="1484"/>
            <p14:sldId id="1485"/>
            <p14:sldId id="1486"/>
            <p14:sldId id="1487"/>
            <p14:sldId id="1285"/>
            <p14:sldId id="1342"/>
            <p14:sldId id="1230"/>
            <p14:sldId id="1344"/>
            <p14:sldId id="1231"/>
            <p14:sldId id="1437"/>
            <p14:sldId id="1404"/>
            <p14:sldId id="1407"/>
            <p14:sldId id="1409"/>
            <p14:sldId id="1411"/>
            <p14:sldId id="1410"/>
            <p14:sldId id="1440"/>
            <p14:sldId id="1444"/>
            <p14:sldId id="1445"/>
            <p14:sldId id="1397"/>
            <p14:sldId id="1398"/>
            <p14:sldId id="1399"/>
            <p14:sldId id="1396"/>
            <p14:sldId id="1501"/>
            <p14:sldId id="1502"/>
            <p14:sldId id="1503"/>
            <p14:sldId id="1504"/>
            <p14:sldId id="1526"/>
            <p14:sldId id="1505"/>
            <p14:sldId id="1527"/>
            <p14:sldId id="1548"/>
            <p14:sldId id="1272"/>
            <p14:sldId id="1009"/>
            <p14:sldId id="1403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44"/>
            <p14:sldId id="1205"/>
            <p14:sldId id="1496"/>
            <p14:sldId id="1542"/>
            <p14:sldId id="1240"/>
            <p14:sldId id="1479"/>
            <p14:sldId id="1478"/>
            <p14:sldId id="1470"/>
            <p14:sldId id="1489"/>
            <p14:sldId id="1471"/>
            <p14:sldId id="1472"/>
            <p14:sldId id="1549"/>
            <p14:sldId id="1534"/>
            <p14:sldId id="1528"/>
            <p14:sldId id="1533"/>
            <p14:sldId id="1535"/>
            <p14:sldId id="1540"/>
            <p14:sldId id="1536"/>
            <p14:sldId id="1537"/>
            <p14:sldId id="1538"/>
            <p14:sldId id="1539"/>
            <p14:sldId id="1519"/>
            <p14:sldId id="1544"/>
            <p14:sldId id="1546"/>
            <p14:sldId id="1547"/>
            <p14:sldId id="1402"/>
            <p14:sldId id="1314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532"/>
            <p14:sldId id="1543"/>
            <p14:sldId id="1482"/>
            <p14:sldId id="1481"/>
            <p14:sldId id="1380"/>
            <p14:sldId id="1381"/>
            <p14:sldId id="1551"/>
            <p14:sldId id="1550"/>
            <p14:sldId id="1529"/>
            <p14:sldId id="1530"/>
            <p14:sldId id="1531"/>
            <p14:sldId id="1511"/>
            <p14:sldId id="1515"/>
            <p14:sldId id="1521"/>
            <p14:sldId id="1523"/>
            <p14:sldId id="1524"/>
            <p14:sldId id="1525"/>
            <p14:sldId id="1522"/>
            <p14:sldId id="1506"/>
            <p14:sldId id="1507"/>
            <p14:sldId id="1517"/>
            <p14:sldId id="1541"/>
            <p14:sldId id="1508"/>
            <p14:sldId id="1509"/>
            <p14:sldId id="1365"/>
            <p14:sldId id="1483"/>
            <p14:sldId id="1545"/>
            <p14:sldId id="1491"/>
            <p14:sldId id="1490"/>
            <p14:sldId id="1436"/>
            <p14:sldId id="1494"/>
            <p14:sldId id="149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9E60B8"/>
    <a:srgbClr val="B04432"/>
    <a:srgbClr val="D4EBE9"/>
    <a:srgbClr val="FB8E20"/>
    <a:srgbClr val="0DC2F7"/>
    <a:srgbClr val="36544F"/>
    <a:srgbClr val="3E729D"/>
    <a:srgbClr val="5AB88F"/>
    <a:srgbClr val="B5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80"/>
    <p:restoredTop sz="96911" autoAdjust="0"/>
  </p:normalViewPr>
  <p:slideViewPr>
    <p:cSldViewPr snapToGrid="0" snapToObjects="1">
      <p:cViewPr>
        <p:scale>
          <a:sx n="145" d="100"/>
          <a:sy n="145" d="100"/>
        </p:scale>
        <p:origin x="1096" y="12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43" d="100"/>
        <a:sy n="43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15.09.23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15.09.23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ichhörnchen, Säugetier, draußen, Europäisches Eichhörnchen enthält.&#10;&#10;Automatisch generierte Beschreibung">
            <a:extLst>
              <a:ext uri="{FF2B5EF4-FFF2-40B4-BE49-F238E27FC236}">
                <a16:creationId xmlns:a16="http://schemas.microsoft.com/office/drawing/2014/main" id="{6E6D5904-6622-402A-5435-C39F8214D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" t="9401" r="-308" b="9608"/>
          <a:stretch/>
        </p:blipFill>
        <p:spPr>
          <a:xfrm>
            <a:off x="-499" y="-34747"/>
            <a:ext cx="9193006" cy="517824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9798" y="-61221"/>
            <a:ext cx="9202305" cy="4612054"/>
          </a:xfrm>
          <a:prstGeom prst="rect">
            <a:avLst/>
          </a:prstGeom>
          <a:solidFill>
            <a:srgbClr val="D4EBE9">
              <a:alpha val="316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1137111" y="128726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36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Web Developer Conference | Hamburg, 19.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0941" y="219235"/>
            <a:ext cx="405644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/wdc2023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44E7402-650D-FF47-B694-CDC4CBCCE966}"/>
              </a:ext>
            </a:extLst>
          </p:cNvPr>
          <p:cNvSpPr/>
          <p:nvPr/>
        </p:nvSpPr>
        <p:spPr>
          <a:xfrm>
            <a:off x="1578995" y="2293637"/>
            <a:ext cx="1435418" cy="686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oder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538779" y="771227"/>
            <a:ext cx="5497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b="1" dirty="0" err="1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36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auf dem Server</a:t>
            </a:r>
            <a:endParaRPr lang="de-DE" sz="1600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87C798-4CF5-3B68-1858-261ADD57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6263" y="6962273"/>
            <a:ext cx="7715250" cy="5143500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5922F9D4-C4F2-5CD1-1D93-FF741AAEEB80}"/>
              </a:ext>
            </a:extLst>
          </p:cNvPr>
          <p:cNvSpPr/>
          <p:nvPr/>
        </p:nvSpPr>
        <p:spPr>
          <a:xfrm>
            <a:off x="396379" y="2744521"/>
            <a:ext cx="6258531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32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93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Transitions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Transitionen beim Seitenwechsel oder Warten auf Daten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verwendet "Standard"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API, diese ist aber noch nicht stabil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bekannten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de-DE" sz="1200" dirty="0"/>
              <a:t>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3778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Transitions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Transitionen beim Seitenwechsel oder Warten auf Daten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useNavigation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useFetcher</a:t>
            </a: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372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472958" y="1475298"/>
            <a:ext cx="821090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 / Client Code</a:t>
            </a:r>
            <a:r>
              <a:rPr lang="de-DE" sz="105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,</a:t>
            </a:r>
          </a:p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&amp; </a:t>
            </a:r>
            <a:r>
              <a:rPr lang="de-DE" sz="66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Build</a:t>
            </a:r>
            <a:endParaRPr lang="de-DE" sz="71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95923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06086" y="1475298"/>
            <a:ext cx="873187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 Funktionalität</a:t>
            </a:r>
            <a:endParaRPr lang="de-DE" sz="105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66698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/>
              <a:t>Request </a:t>
            </a:r>
            <a:r>
              <a:rPr lang="de-DE" sz="1600" dirty="0" err="1"/>
              <a:t>verarbeitung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Zugriff auf Request-Informationen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Im Server kann (muss!) man auf Headers und Cookies zugreifen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erfolgt der Zugriff über Next-spezifische Funktionen, die man in einer Komponente verwenden kann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bekannten </a:t>
            </a:r>
            <a:r>
              <a:rPr lang="de-DE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lang="de-DE" sz="1200" dirty="0"/>
              <a:t>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179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/>
              <a:t>Middleware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Middleware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Eine Middleware erlaubt es, "pauschal" auf eingehende </a:t>
            </a:r>
            <a:r>
              <a:rPr lang="de-DE" sz="1800" b="0" dirty="0" err="1">
                <a:solidFill>
                  <a:srgbClr val="36544F"/>
                </a:solidFill>
              </a:rPr>
              <a:t>Requests</a:t>
            </a:r>
            <a:r>
              <a:rPr lang="de-DE" sz="1800" b="0" dirty="0">
                <a:solidFill>
                  <a:srgbClr val="36544F"/>
                </a:solidFill>
              </a:rPr>
              <a:t> zu reagieren und auch die Responses zu verarbeiten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Beispiel: Security oder </a:t>
            </a:r>
            <a:r>
              <a:rPr lang="de-DE" sz="1500" dirty="0" err="1"/>
              <a:t>Logging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gibt es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middleware</a:t>
            </a:r>
            <a:r>
              <a:rPr lang="de-DE" sz="1800" b="0" dirty="0">
                <a:solidFill>
                  <a:srgbClr val="36544F"/>
                </a:solidFill>
              </a:rPr>
              <a:t>-Funktionen, die für jeden Request aufgerufen wird, und die zum Beispiel Redirects machen kann oder Cookies und Response Header setzen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gibt es keine Middlewares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2656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Api</a:t>
            </a:r>
            <a:r>
              <a:rPr lang="de-DE" sz="1600" dirty="0"/>
              <a:t> </a:t>
            </a:r>
            <a:r>
              <a:rPr lang="de-DE" sz="1600" dirty="0" err="1"/>
              <a:t>routes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Mit API </a:t>
            </a:r>
            <a:r>
              <a:rPr lang="de-DE" dirty="0" err="1"/>
              <a:t>Routes</a:t>
            </a:r>
            <a:r>
              <a:rPr lang="de-DE" dirty="0"/>
              <a:t> kann man nicht-UI Routen bauen (z.B. für API)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verwendet man dazu eine </a:t>
            </a:r>
            <a:r>
              <a:rPr lang="de-DE" sz="1800" b="0" dirty="0" err="1">
                <a:solidFill>
                  <a:srgbClr val="36544F"/>
                </a:solidFill>
              </a:rPr>
              <a:t>route.ts</a:t>
            </a:r>
            <a:r>
              <a:rPr lang="de-DE" sz="1800" b="0" dirty="0">
                <a:solidFill>
                  <a:srgbClr val="36544F"/>
                </a:solidFill>
              </a:rPr>
              <a:t>-Datei, die im Verzeichnis der entsprechenden Route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Diese kann GET, POST, PATCH etc. Funktionen exportieren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7982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1600" dirty="0" err="1"/>
              <a:t>Api</a:t>
            </a:r>
            <a:r>
              <a:rPr lang="de-DE" sz="1600" dirty="0"/>
              <a:t> </a:t>
            </a:r>
            <a:r>
              <a:rPr lang="de-DE" sz="1600" dirty="0" err="1"/>
              <a:t>routes</a:t>
            </a:r>
            <a:endParaRPr lang="de-DE" sz="8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Mit API </a:t>
            </a:r>
            <a:r>
              <a:rPr lang="de-DE" dirty="0" err="1"/>
              <a:t>Routes</a:t>
            </a:r>
            <a:r>
              <a:rPr lang="de-DE" dirty="0"/>
              <a:t> kann man eigene nicht-UI Routen bauen (z.B. für API)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gibt es "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Routes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Eine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Route ist eine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- oder Action-Funktion, die ein Response-Objekt (</a:t>
            </a:r>
            <a:r>
              <a:rPr lang="de-DE" sz="1800" b="0" dirty="0" err="1">
                <a:solidFill>
                  <a:srgbClr val="36544F"/>
                </a:solidFill>
              </a:rPr>
              <a:t>fetch</a:t>
            </a:r>
            <a:r>
              <a:rPr lang="de-DE" sz="1800" b="0" dirty="0">
                <a:solidFill>
                  <a:srgbClr val="36544F"/>
                </a:solidFill>
              </a:rPr>
              <a:t> API) zurückliefert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 hat aber keine Komponenten-Funktion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Der Zugriff auf </a:t>
            </a:r>
            <a:r>
              <a:rPr lang="de-DE" sz="1800" b="0" dirty="0" err="1">
                <a:solidFill>
                  <a:srgbClr val="36544F"/>
                </a:solidFill>
              </a:rPr>
              <a:t>Resource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Routes</a:t>
            </a:r>
            <a:r>
              <a:rPr lang="de-DE" sz="1800" b="0" dirty="0">
                <a:solidFill>
                  <a:srgbClr val="36544F"/>
                </a:solidFill>
              </a:rPr>
              <a:t> muss speziell gekennzeichnet werden, da Remix sonst davon ausgeht, dass es sich um eine UI Route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4C21BD2-1B7B-60DF-7384-55AA84E70A24}"/>
              </a:ext>
            </a:extLst>
          </p:cNvPr>
          <p:cNvSpPr txBox="1"/>
          <p:nvPr/>
        </p:nvSpPr>
        <p:spPr>
          <a:xfrm rot="18964009">
            <a:off x="4246606" y="2514140"/>
            <a:ext cx="4572000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Was passiert, wenn man </a:t>
            </a:r>
            <a:r>
              <a:rPr lang="de-DE" sz="3200" b="1" dirty="0" err="1">
                <a:solidFill>
                  <a:srgbClr val="FF0000"/>
                </a:solidFill>
              </a:rPr>
              <a:t>Resource</a:t>
            </a:r>
            <a:r>
              <a:rPr lang="de-DE" sz="3200" b="1" dirty="0">
                <a:solidFill>
                  <a:srgbClr val="FF0000"/>
                </a:solidFill>
              </a:rPr>
              <a:t> per </a:t>
            </a:r>
            <a:r>
              <a:rPr lang="de-DE" sz="3200" b="1" dirty="0" err="1">
                <a:solidFill>
                  <a:srgbClr val="FF0000"/>
                </a:solidFill>
              </a:rPr>
              <a:t>curl</a:t>
            </a:r>
            <a:r>
              <a:rPr lang="de-DE" sz="3200" b="1" dirty="0">
                <a:solidFill>
                  <a:srgbClr val="FF0000"/>
                </a:solidFill>
              </a:rPr>
              <a:t> aufruft?</a:t>
            </a:r>
          </a:p>
        </p:txBody>
      </p:sp>
    </p:spTree>
    <p:extLst>
      <p:ext uri="{BB962C8B-B14F-4D97-AF65-F5344CB8AC3E}">
        <p14:creationId xmlns:p14="http://schemas.microsoft.com/office/powerpoint/2010/main" val="29234578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Ein Teil der Anwendung läuft auf dem Server...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Informationen, die vom Client kommen, können bzw. müssen verwendet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Cookies, Headers, URL, Search Parameter etc.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erfolgt der Zugriff über Next-spezifische Funktionen, die man in einer Komponente verwenden kann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cookies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Verändern teilweise das Rendering-Verhalten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werden wird ein Request-Objekt an die </a:t>
            </a:r>
            <a:r>
              <a:rPr lang="de-DE" sz="1800" b="0" dirty="0" err="1">
                <a:solidFill>
                  <a:srgbClr val="36544F"/>
                </a:solidFill>
              </a:rPr>
              <a:t>Loader</a:t>
            </a:r>
            <a:r>
              <a:rPr lang="de-DE" sz="1800" b="0" dirty="0">
                <a:solidFill>
                  <a:srgbClr val="36544F"/>
                </a:solidFill>
              </a:rPr>
              <a:t> per Argument übergeben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200" dirty="0"/>
              <a:t>Entspricht dem Request-Objekt aus der Browser </a:t>
            </a:r>
            <a:r>
              <a:rPr lang="de-DE" sz="1200" dirty="0" err="1"/>
              <a:t>fetch</a:t>
            </a:r>
            <a:r>
              <a:rPr lang="de-DE" sz="1200" dirty="0"/>
              <a:t> API</a:t>
            </a:r>
            <a:endParaRPr lang="de-DE" sz="12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2907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652776" y="1475298"/>
            <a:ext cx="583845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Sonstiges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0522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903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"Klassische" SPA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FF0000"/>
                </a:solidFill>
              </a:rPr>
              <a:t>todo</a:t>
            </a:r>
            <a:r>
              <a:rPr lang="de-DE" sz="1800" b="0" dirty="0">
                <a:solidFill>
                  <a:srgbClr val="FF0000"/>
                </a:solidFill>
              </a:rPr>
              <a:t> CSS-Bibliotheken funktionieren in der Regel mit beiden Frameworks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>
                <a:solidFill>
                  <a:srgbClr val="FF0000"/>
                </a:solidFill>
              </a:rPr>
              <a:t>Insbesondere CSS Modules und </a:t>
            </a:r>
            <a:r>
              <a:rPr lang="de-DE" sz="1500" dirty="0" err="1">
                <a:solidFill>
                  <a:srgbClr val="FF0000"/>
                </a:solidFill>
              </a:rPr>
              <a:t>TailwindCSS</a:t>
            </a:r>
            <a:endParaRPr lang="de-DE" sz="1500" b="0" dirty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FF0000"/>
                </a:solidFill>
              </a:rPr>
              <a:t>Bei JS-in-CSS muss man aufpassen, es kann Probleme 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>
                <a:solidFill>
                  <a:srgbClr val="FF0000"/>
                </a:solidFill>
              </a:rPr>
              <a:t>Support wird aber besser</a:t>
            </a:r>
            <a:endParaRPr lang="de-DE" sz="1500" b="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6334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Static Site Generation (SSG)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unterscheidet zwischen statischem und dynamischem Rendering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Bei statischem Rendering werden die Komponenten bereits im </a:t>
            </a:r>
            <a:r>
              <a:rPr lang="de-DE" sz="1500" dirty="0" err="1"/>
              <a:t>Build</a:t>
            </a:r>
            <a:r>
              <a:rPr lang="de-DE" sz="1500" dirty="0"/>
              <a:t> gerendert und nicht mehr bei einem Request. Das geht nur für Komponenten, die keine Request-Informationen benötigen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Dynam</a:t>
            </a:r>
            <a:r>
              <a:rPr lang="de-DE" sz="1500" dirty="0"/>
              <a:t>isches Rendering rendert eine Komponente bei jedem Request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macht diese Unterscheidung nicht, hier wird immer dynamisch gerendert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2869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Styling / CSS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CSS-Bibliotheken funktionieren in der Regel mit beiden Frameworks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Insbesondere CSS Modules und </a:t>
            </a:r>
            <a:r>
              <a:rPr lang="de-DE" sz="1500" dirty="0" err="1"/>
              <a:t>TailwindCSS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 JS-in-CSS muss man aufpassen, es kann Probleme geben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Support wird aber besser</a:t>
            </a:r>
            <a:endParaRPr lang="de-DE" sz="15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873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Bundling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Bundler</a:t>
            </a:r>
            <a:r>
              <a:rPr lang="de-DE" sz="1800" b="0" dirty="0">
                <a:solidFill>
                  <a:srgbClr val="36544F"/>
                </a:solidFill>
              </a:rPr>
              <a:t> ist integriert, im Prinzip "Implementierungsdetail"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Wir müssen uns drauf verlassen, dass der gewählte </a:t>
            </a:r>
            <a:r>
              <a:rPr lang="de-DE" sz="1500" dirty="0" err="1"/>
              <a:t>Bundler</a:t>
            </a:r>
            <a:r>
              <a:rPr lang="de-DE" sz="1500" dirty="0"/>
              <a:t> und </a:t>
            </a:r>
            <a:r>
              <a:rPr lang="de-DE" sz="1500" dirty="0" err="1"/>
              <a:t>Toolstack</a:t>
            </a:r>
            <a:r>
              <a:rPr lang="de-DE" sz="1500" dirty="0"/>
              <a:t> funktioniert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Das gilt natürlich auch für nicht JS/TS-Artefakte wie CSS, Bilder etc.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entwickelt </a:t>
            </a:r>
            <a:r>
              <a:rPr lang="de-DE" sz="1800" b="0" dirty="0" err="1">
                <a:solidFill>
                  <a:srgbClr val="36544F"/>
                </a:solidFill>
              </a:rPr>
              <a:t>TurboPack</a:t>
            </a:r>
            <a:r>
              <a:rPr lang="de-DE" sz="1800" b="0" dirty="0">
                <a:solidFill>
                  <a:srgbClr val="36544F"/>
                </a:solidFill>
              </a:rPr>
              <a:t> ("</a:t>
            </a:r>
            <a:r>
              <a:rPr lang="de-DE" sz="1800" b="0" dirty="0" err="1">
                <a:solidFill>
                  <a:srgbClr val="36544F"/>
                </a:solidFill>
              </a:rPr>
              <a:t>Webpack</a:t>
            </a:r>
            <a:r>
              <a:rPr lang="de-DE" sz="1800" b="0" dirty="0">
                <a:solidFill>
                  <a:srgbClr val="36544F"/>
                </a:solidFill>
              </a:rPr>
              <a:t> Nachfolger"), noch Beta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Remix verwendet intern </a:t>
            </a:r>
            <a:r>
              <a:rPr lang="de-DE" sz="1800" b="0" dirty="0" err="1">
                <a:solidFill>
                  <a:srgbClr val="36544F"/>
                </a:solidFill>
              </a:rPr>
              <a:t>esbuild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474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Sonstiges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TypeScript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TS wird von beiden unterstützt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>
                <a:solidFill>
                  <a:srgbClr val="36544F"/>
                </a:solidFill>
              </a:rPr>
              <a:t>So</a:t>
            </a:r>
            <a:r>
              <a:rPr lang="de-DE" sz="1500" dirty="0"/>
              <a:t>wohl was die APIs als auch was den </a:t>
            </a:r>
            <a:r>
              <a:rPr lang="de-DE" sz="1500" dirty="0" err="1"/>
              <a:t>Toolchain</a:t>
            </a:r>
            <a:r>
              <a:rPr lang="de-DE" sz="1500" dirty="0"/>
              <a:t> angeht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: </a:t>
            </a:r>
            <a:r>
              <a:rPr lang="de-DE" sz="1800" b="0" dirty="0" err="1">
                <a:solidFill>
                  <a:srgbClr val="36544F"/>
                </a:solidFill>
              </a:rPr>
              <a:t>Typecheck</a:t>
            </a:r>
            <a:r>
              <a:rPr lang="de-DE" sz="1800" b="0" dirty="0">
                <a:solidFill>
                  <a:srgbClr val="36544F"/>
                </a:solidFill>
              </a:rPr>
              <a:t> beim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 (nicht während </a:t>
            </a:r>
            <a:r>
              <a:rPr lang="de-DE" sz="1800" b="0" dirty="0" err="1">
                <a:solidFill>
                  <a:srgbClr val="36544F"/>
                </a:solidFill>
              </a:rPr>
              <a:t>dev</a:t>
            </a:r>
            <a:r>
              <a:rPr lang="de-DE" sz="18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Remix: führt </a:t>
            </a:r>
            <a:r>
              <a:rPr lang="de-DE" sz="1800" b="0" dirty="0" err="1">
                <a:solidFill>
                  <a:srgbClr val="36544F"/>
                </a:solidFill>
              </a:rPr>
              <a:t>Typecheck</a:t>
            </a:r>
            <a:r>
              <a:rPr lang="de-DE" sz="1800" b="0" dirty="0">
                <a:solidFill>
                  <a:srgbClr val="36544F"/>
                </a:solidFill>
              </a:rPr>
              <a:t> gar nicht durch...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5478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077041" y="185535"/>
            <a:ext cx="2989921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Fazit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04709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Remix: sehr einfaches Modell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2100" b="0" dirty="0" err="1">
                <a:solidFill>
                  <a:srgbClr val="36544F"/>
                </a:solidFill>
              </a:rPr>
              <a:t>Next.js</a:t>
            </a:r>
            <a:r>
              <a:rPr lang="de-DE" sz="2100" b="0" dirty="0">
                <a:solidFill>
                  <a:srgbClr val="36544F"/>
                </a:solidFill>
              </a:rPr>
              <a:t>: mehr Standard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, von </a:t>
            </a:r>
            <a:r>
              <a:rPr lang="de-DE" sz="2100" b="0" dirty="0" err="1">
                <a:solidFill>
                  <a:srgbClr val="36544F"/>
                </a:solidFill>
              </a:rPr>
              <a:t>React</a:t>
            </a:r>
            <a:r>
              <a:rPr lang="de-DE" sz="2100" b="0" dirty="0">
                <a:solidFill>
                  <a:srgbClr val="36544F"/>
                </a:solidFill>
              </a:rPr>
              <a:t> explizit empfohlen, höhere </a:t>
            </a:r>
            <a:r>
              <a:rPr lang="de-DE" b="0" dirty="0">
                <a:solidFill>
                  <a:srgbClr val="36544F"/>
                </a:solidFill>
              </a:rPr>
              <a:t>(?) Verbreitung, größeres Team (?)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F782779-AB39-BCE7-0EAB-4252E2641C72}"/>
              </a:ext>
            </a:extLst>
          </p:cNvPr>
          <p:cNvSpPr txBox="1"/>
          <p:nvPr/>
        </p:nvSpPr>
        <p:spPr>
          <a:xfrm rot="20346825">
            <a:off x="5424853" y="1187605"/>
            <a:ext cx="245305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975438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1629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Components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Eröffnen neue Use-Cases für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2100" dirty="0"/>
              <a:t>Aber: man muss die Probleme haben, die Server Components lösen!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Bitte auf eigene Anforderungen schauen!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API ist sehr nah an der heutigen </a:t>
            </a: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aber </a:t>
            </a:r>
            <a:r>
              <a:rPr lang="de-DE" sz="2100" dirty="0"/>
              <a:t>mitunter große Architektur-Unterschiede!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330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ist "</a:t>
            </a:r>
            <a:r>
              <a:rPr lang="de-DE" dirty="0" err="1"/>
              <a:t>battery-included</a:t>
            </a:r>
            <a:r>
              <a:rPr lang="de-DE" dirty="0"/>
              <a:t>" Framework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"</a:t>
            </a:r>
            <a:r>
              <a:rPr lang="de-DE" dirty="0" err="1">
                <a:solidFill>
                  <a:srgbClr val="36544F"/>
                </a:solidFill>
              </a:rPr>
              <a:t>Battery-included</a:t>
            </a:r>
            <a:r>
              <a:rPr lang="de-DE" dirty="0">
                <a:solidFill>
                  <a:srgbClr val="36544F"/>
                </a:solidFill>
              </a:rPr>
              <a:t>": Routing,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, Data </a:t>
            </a:r>
            <a:r>
              <a:rPr lang="de-DE" dirty="0" err="1">
                <a:solidFill>
                  <a:srgbClr val="36544F"/>
                </a:solidFill>
              </a:rPr>
              <a:t>Fetching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Eigene Cache-Lösung ist sehr "speziell"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Offen: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was ist mit Testen?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wie sieht ein Migrationspfad aus?</a:t>
            </a:r>
          </a:p>
          <a:p>
            <a:pPr>
              <a:lnSpc>
                <a:spcPct val="130000"/>
              </a:lnSpc>
            </a:pPr>
            <a:endParaRPr lang="de-DE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b="0" dirty="0">
                <a:solidFill>
                  <a:srgbClr val="36544F"/>
                </a:solidFill>
              </a:rPr>
              <a:t>Man muss die Probleme haben, die das Framework löst!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62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r>
              <a:rPr lang="de-DE" sz="2100" dirty="0"/>
              <a:t>... vom Browser geladen werden muss</a:t>
            </a:r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 </a:t>
            </a:r>
            <a:r>
              <a:rPr lang="de-DE" sz="2100" dirty="0"/>
              <a:t>interpretiert und ausgeführt werden muss</a:t>
            </a:r>
          </a:p>
          <a:p>
            <a:pPr lvl="1"/>
            <a:endParaRPr lang="de-DE" sz="2100" dirty="0"/>
          </a:p>
          <a:p>
            <a:pPr lvl="1"/>
            <a:r>
              <a:rPr lang="de-DE" sz="2100" b="0" dirty="0">
                <a:solidFill>
                  <a:srgbClr val="36544F"/>
                </a:solidFill>
              </a:rPr>
              <a:t>...und mit jeder neuen Komponente mehr wird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04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482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</p:txBody>
      </p:sp>
    </p:spTree>
    <p:extLst>
      <p:ext uri="{BB962C8B-B14F-4D97-AF65-F5344CB8AC3E}">
        <p14:creationId xmlns:p14="http://schemas.microsoft.com/office/powerpoint/2010/main" val="39759792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Klassische Single-Page-Anwendung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Klassische SPAs wird es weiter geben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auch mit </a:t>
            </a:r>
            <a:r>
              <a:rPr lang="de-DE" sz="2100" dirty="0" err="1"/>
              <a:t>React</a:t>
            </a:r>
            <a:endParaRPr lang="de-DE" sz="2100" b="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React</a:t>
            </a:r>
            <a:r>
              <a:rPr lang="de-DE" dirty="0">
                <a:solidFill>
                  <a:srgbClr val="36544F"/>
                </a:solidFill>
              </a:rPr>
              <a:t> wird neue APIs auch für die Client-Seite anbieten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Suspense wird auf dem Client funktionieren</a:t>
            </a:r>
          </a:p>
          <a:p>
            <a:pPr lvl="1">
              <a:lnSpc>
                <a:spcPct val="130000"/>
              </a:lnSpc>
            </a:pPr>
            <a:r>
              <a:rPr lang="de-DE" sz="2100" dirty="0" err="1">
                <a:solidFill>
                  <a:srgbClr val="36544F"/>
                </a:solidFill>
              </a:rPr>
              <a:t>use</a:t>
            </a:r>
            <a:r>
              <a:rPr lang="de-DE" sz="2100" dirty="0">
                <a:solidFill>
                  <a:srgbClr val="36544F"/>
                </a:solidFill>
              </a:rPr>
              <a:t>-Hook</a:t>
            </a:r>
            <a:r>
              <a:rPr lang="de-DE" sz="2100" b="0" dirty="0">
                <a:solidFill>
                  <a:srgbClr val="36544F"/>
                </a:solidFill>
              </a:rPr>
              <a:t> in Client-Komponenten oder </a:t>
            </a:r>
            <a:r>
              <a:rPr lang="de-DE" sz="2100" b="0" dirty="0" err="1">
                <a:solidFill>
                  <a:srgbClr val="36544F"/>
                </a:solidFill>
              </a:rPr>
              <a:t>async</a:t>
            </a:r>
            <a:r>
              <a:rPr lang="de-DE" sz="2100" b="0" dirty="0">
                <a:solidFill>
                  <a:srgbClr val="36544F"/>
                </a:solidFill>
              </a:rPr>
              <a:t>-Komponenten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viele Bibliotheken, die typische Probleme lösen</a:t>
            </a:r>
          </a:p>
          <a:p>
            <a:pPr lvl="1">
              <a:lnSpc>
                <a:spcPct val="130000"/>
              </a:lnSpc>
            </a:pPr>
            <a:r>
              <a:rPr lang="de-DE" sz="2100" dirty="0"/>
              <a:t>Router</a:t>
            </a:r>
          </a:p>
          <a:p>
            <a:pPr lvl="1">
              <a:lnSpc>
                <a:spcPct val="130000"/>
              </a:lnSpc>
            </a:pPr>
            <a:r>
              <a:rPr lang="de-DE" sz="2100" b="0" dirty="0">
                <a:solidFill>
                  <a:srgbClr val="36544F"/>
                </a:solidFill>
              </a:rPr>
              <a:t>Data </a:t>
            </a:r>
            <a:r>
              <a:rPr lang="de-DE" sz="2100" b="0" dirty="0" err="1">
                <a:solidFill>
                  <a:srgbClr val="36544F"/>
                </a:solidFill>
              </a:rPr>
              <a:t>Fetching</a:t>
            </a:r>
            <a:endParaRPr lang="de-DE" sz="21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3999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/wdc2023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149433" y="1394506"/>
            <a:ext cx="68451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Serverseitiges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Rendern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3237341" y="886675"/>
            <a:ext cx="266932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Der Klassiker: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49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dirty="0"/>
              <a:t>Gut: Kein JavaScript für die Darstellung notwendig</a:t>
            </a: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1557392" y="1311394"/>
            <a:ext cx="60292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Single-Page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42303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Anwendungen</a:t>
            </a:r>
            <a:endParaRPr lang="de-DE" sz="10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26114B2-45F3-F847-9A26-E76A27157F6A}"/>
              </a:ext>
            </a:extLst>
          </p:cNvPr>
          <p:cNvSpPr/>
          <p:nvPr/>
        </p:nvSpPr>
        <p:spPr>
          <a:xfrm>
            <a:off x="2782087" y="121705"/>
            <a:ext cx="35798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3600" b="1" dirty="0">
                <a:solidFill>
                  <a:srgbClr val="C00000"/>
                </a:solidFill>
                <a:latin typeface="Montserrat" charset="0"/>
                <a:ea typeface="Montserrat" charset="0"/>
                <a:cs typeface="Montserrat" charset="0"/>
              </a:rPr>
              <a:t>Probleme</a:t>
            </a:r>
            <a:r>
              <a:rPr lang="de-DE" sz="3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3600" b="1" dirty="0">
                <a:solidFill>
                  <a:srgbClr val="C00000"/>
                </a:solidFill>
                <a:latin typeface="Montserrat" charset="0"/>
              </a:rPr>
              <a:t>von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C8439C4-AE57-B64E-CF6C-178FEA7B4869}"/>
              </a:ext>
            </a:extLst>
          </p:cNvPr>
          <p:cNvSpPr/>
          <p:nvPr/>
        </p:nvSpPr>
        <p:spPr>
          <a:xfrm>
            <a:off x="0" y="3603147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(lt. </a:t>
            </a:r>
            <a:r>
              <a:rPr lang="de-DE" sz="3600" b="1" dirty="0" err="1">
                <a:solidFill>
                  <a:srgbClr val="B58900"/>
                </a:solidFill>
                <a:latin typeface="Source Sans Pro" charset="0"/>
              </a:rPr>
              <a:t>React</a:t>
            </a:r>
            <a:r>
              <a:rPr lang="de-DE" sz="3600" b="1" dirty="0">
                <a:solidFill>
                  <a:srgbClr val="B58900"/>
                </a:solidFill>
                <a:latin typeface="Source Sans Pro" charset="0"/>
              </a:rPr>
              <a:t>-Team)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84084B3-FDEA-ED5C-6AE7-D5C932A9AA1A}"/>
              </a:ext>
            </a:extLst>
          </p:cNvPr>
          <p:cNvSpPr/>
          <p:nvPr/>
        </p:nvSpPr>
        <p:spPr>
          <a:xfrm>
            <a:off x="3364891" y="828802"/>
            <a:ext cx="22910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klassischen</a:t>
            </a:r>
            <a:endParaRPr lang="de-DE" sz="2700" b="1" dirty="0">
              <a:solidFill>
                <a:srgbClr val="1778B8"/>
              </a:solidFill>
              <a:latin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22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488A71-92F4-399B-FAFD-8B3553EF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20" y="459099"/>
            <a:ext cx="8764759" cy="218591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EA1D8CD-D712-118F-48D2-1C01950346C9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Routing und Data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Fetching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benötigen Bibliotheken</a:t>
            </a:r>
          </a:p>
        </p:txBody>
      </p:sp>
    </p:spTree>
    <p:extLst>
      <p:ext uri="{BB962C8B-B14F-4D97-AF65-F5344CB8AC3E}">
        <p14:creationId xmlns:p14="http://schemas.microsoft.com/office/powerpoint/2010/main" val="3406000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CF5E980-23EA-756B-2614-42F75E69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9" y="459099"/>
            <a:ext cx="8764759" cy="218591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JavaScript-Code (im Browser) wächst mit jedem Feature</a:t>
            </a:r>
          </a:p>
        </p:txBody>
      </p:sp>
    </p:spTree>
    <p:extLst>
      <p:ext uri="{BB962C8B-B14F-4D97-AF65-F5344CB8AC3E}">
        <p14:creationId xmlns:p14="http://schemas.microsoft.com/office/powerpoint/2010/main" val="1685109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Laden von Daten kann Eindruck langsamer App erzeugen</a:t>
            </a:r>
          </a:p>
        </p:txBody>
      </p:sp>
    </p:spTree>
    <p:extLst>
      <p:ext uri="{BB962C8B-B14F-4D97-AF65-F5344CB8AC3E}">
        <p14:creationId xmlns:p14="http://schemas.microsoft.com/office/powerpoint/2010/main" val="504104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F125B80-C882-12DB-F5C5-9B57FAFE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59099"/>
            <a:ext cx="8764759" cy="218591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EF75507-9285-222F-F659-1953F553FA10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Frühe Darstellung auch bei schlechtem Netzwerk/Hardware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1FA3738-54E8-CF5D-7930-9F606DAC7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" y="467753"/>
            <a:ext cx="8764758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57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533EB4-D2A6-F1D9-6FB1-1DDD4EF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634FCCA-0172-98A1-201B-5E74C198740C}"/>
              </a:ext>
            </a:extLst>
          </p:cNvPr>
          <p:cNvSpPr txBox="1"/>
          <p:nvPr/>
        </p:nvSpPr>
        <p:spPr>
          <a:xfrm>
            <a:off x="5793245" y="2645009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learn</a:t>
            </a:r>
            <a:r>
              <a:rPr lang="de-DE" sz="1200" dirty="0">
                <a:solidFill>
                  <a:srgbClr val="1778B8"/>
                </a:solidFill>
              </a:rPr>
              <a:t>/start-a-</a:t>
            </a:r>
            <a:r>
              <a:rPr lang="de-DE" sz="1200" dirty="0" err="1">
                <a:solidFill>
                  <a:srgbClr val="1778B8"/>
                </a:solidFill>
              </a:rPr>
              <a:t>new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-project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E9226CC-D6D8-B75C-9160-C7CCEAC55B93}"/>
              </a:ext>
            </a:extLst>
          </p:cNvPr>
          <p:cNvSpPr txBox="1"/>
          <p:nvPr/>
        </p:nvSpPr>
        <p:spPr>
          <a:xfrm>
            <a:off x="0" y="3551755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Ausführung von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React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-Code auf Server/im </a:t>
            </a:r>
            <a:r>
              <a:rPr lang="de-DE" b="1" dirty="0" err="1">
                <a:solidFill>
                  <a:srgbClr val="9E60B8"/>
                </a:solidFill>
                <a:latin typeface="Montserrat" pitchFamily="2" charset="77"/>
              </a:rPr>
              <a:t>Build</a:t>
            </a:r>
            <a:r>
              <a:rPr lang="de-DE" b="1" dirty="0">
                <a:solidFill>
                  <a:srgbClr val="9E60B8"/>
                </a:solidFill>
                <a:latin typeface="Montserrat" pitchFamily="2" charset="77"/>
              </a:rPr>
              <a:t> ist kompliziert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0C1A70-DD9F-0CD0-9555-A8F4838E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18" y="467754"/>
            <a:ext cx="8764759" cy="21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95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2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2230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6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76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696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69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9E60B8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180151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B04432"/>
                </a:solidFill>
              </a:rPr>
              <a:t>Next.js</a:t>
            </a:r>
            <a:r>
              <a:rPr lang="de-DE" sz="1800" b="0" dirty="0">
                <a:solidFill>
                  <a:srgbClr val="B04432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Mit dem </a:t>
            </a:r>
            <a:r>
              <a:rPr lang="de-DE" sz="1500" b="1" dirty="0">
                <a:solidFill>
                  <a:srgbClr val="B04432"/>
                </a:solidFill>
              </a:rPr>
              <a:t>App</a:t>
            </a:r>
            <a:r>
              <a:rPr lang="de-DE" sz="1500" b="1" dirty="0"/>
              <a:t>-Router</a:t>
            </a:r>
            <a:r>
              <a:rPr lang="de-DE" sz="1500" dirty="0"/>
              <a:t>, stabil ab </a:t>
            </a:r>
            <a:r>
              <a:rPr lang="de-DE" sz="1500" dirty="0" err="1"/>
              <a:t>Next.js</a:t>
            </a:r>
            <a:r>
              <a:rPr lang="de-DE" sz="1500" dirty="0"/>
              <a:t> 13.4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Einige </a:t>
            </a:r>
            <a:r>
              <a:rPr lang="de-DE" sz="1500" dirty="0" err="1"/>
              <a:t>React-Entwicker</a:t>
            </a:r>
            <a:r>
              <a:rPr lang="de-DE" sz="1500" dirty="0"/>
              <a:t> sind zu </a:t>
            </a:r>
            <a:r>
              <a:rPr lang="de-DE" sz="1500" dirty="0" err="1"/>
              <a:t>Vercel</a:t>
            </a:r>
            <a:r>
              <a:rPr lang="de-DE" sz="1500" dirty="0"/>
              <a:t> in das </a:t>
            </a:r>
            <a:r>
              <a:rPr lang="de-DE" sz="1500" dirty="0" err="1"/>
              <a:t>Next.js</a:t>
            </a:r>
            <a:r>
              <a:rPr lang="de-DE" sz="1500" dirty="0"/>
              <a:t>-Team gewechselt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dirty="0"/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9E60B8"/>
                </a:solidFill>
              </a:rPr>
              <a:t>Remix</a:t>
            </a:r>
            <a:r>
              <a:rPr lang="de-DE" sz="1800" b="0" dirty="0">
                <a:solidFill>
                  <a:srgbClr val="36544F"/>
                </a:solidFill>
              </a:rPr>
              <a:t> ist aus dem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Router Projekt entstanden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Viele ähnliche Konzepte ("</a:t>
            </a:r>
            <a:r>
              <a:rPr lang="de-DE" sz="1500" dirty="0" err="1"/>
              <a:t>React</a:t>
            </a:r>
            <a:r>
              <a:rPr lang="de-DE" sz="1500" dirty="0"/>
              <a:t> Router mit Server")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909131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612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hierarchisch organisiert werden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815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Es gibt ein TS Plug-in, das beim Verwenden der Route-Komponente prüft, ob die Route wirklich existiert ("</a:t>
            </a:r>
            <a:r>
              <a:rPr lang="de-DE" sz="1800" b="0" dirty="0" err="1">
                <a:solidFill>
                  <a:srgbClr val="36544F"/>
                </a:solidFill>
              </a:rPr>
              <a:t>typesafe</a:t>
            </a:r>
            <a:r>
              <a:rPr lang="de-DE" sz="1800" b="0" dirty="0">
                <a:solidFill>
                  <a:srgbClr val="36544F"/>
                </a:solidFill>
              </a:rPr>
              <a:t> </a:t>
            </a:r>
            <a:r>
              <a:rPr lang="de-DE" sz="1800" b="0" dirty="0" err="1">
                <a:solidFill>
                  <a:srgbClr val="36544F"/>
                </a:solidFill>
              </a:rPr>
              <a:t>routing</a:t>
            </a:r>
            <a:r>
              <a:rPr lang="de-DE" sz="1800" b="0" dirty="0">
                <a:solidFill>
                  <a:srgbClr val="36544F"/>
                </a:solidFill>
              </a:rPr>
              <a:t>")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22FA88-9B15-F5E9-9A5B-B7139D492DDA}"/>
              </a:ext>
            </a:extLst>
          </p:cNvPr>
          <p:cNvSpPr txBox="1"/>
          <p:nvPr/>
        </p:nvSpPr>
        <p:spPr>
          <a:xfrm rot="18964009">
            <a:off x="4246606" y="2514140"/>
            <a:ext cx="4572000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SCREENSHOT o.ä. mit Code</a:t>
            </a:r>
          </a:p>
        </p:txBody>
      </p:sp>
    </p:spTree>
    <p:extLst>
      <p:ext uri="{BB962C8B-B14F-4D97-AF65-F5344CB8AC3E}">
        <p14:creationId xmlns:p14="http://schemas.microsoft.com/office/powerpoint/2010/main" val="852964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einem Route-</a:t>
            </a:r>
            <a:r>
              <a:rPr lang="de-DE" sz="1800" dirty="0">
                <a:solidFill>
                  <a:srgbClr val="36544F"/>
                </a:solidFill>
              </a:rPr>
              <a:t>Verzeichnis</a:t>
            </a:r>
            <a:r>
              <a:rPr lang="de-DE" sz="1800" b="0" dirty="0">
                <a:solidFill>
                  <a:srgbClr val="36544F"/>
                </a:solidFill>
              </a:rPr>
              <a:t> kann es weitere Dateien (mit festgelegten Namen geben), die Komponenten für verschiedene Zwecke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/>
              <a:t>layout.tsx</a:t>
            </a:r>
            <a:r>
              <a:rPr lang="de-DE" sz="1500" dirty="0"/>
              <a:t>: Layout-Komponente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error.tsx</a:t>
            </a:r>
            <a:r>
              <a:rPr lang="de-DE" sz="1500" dirty="0"/>
              <a:t>: eine Komponente, die die im Fehlerfall angezeigt wird (ähnlich Error </a:t>
            </a:r>
            <a:r>
              <a:rPr lang="de-DE" sz="1500" dirty="0" err="1"/>
              <a:t>Boundaries</a:t>
            </a:r>
            <a:r>
              <a:rPr lang="de-DE" sz="1500" dirty="0"/>
              <a:t> im Client)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loading.tsx</a:t>
            </a:r>
            <a:r>
              <a:rPr lang="de-DE" sz="1500" b="0" dirty="0">
                <a:solidFill>
                  <a:srgbClr val="36544F"/>
                </a:solidFill>
              </a:rPr>
              <a:t>: wird gerendert, während noch Daten für die aktuelle Route geladen werden (bzw. </a:t>
            </a:r>
            <a:r>
              <a:rPr lang="de-DE" sz="1500" b="0" dirty="0" err="1">
                <a:solidFill>
                  <a:srgbClr val="36544F"/>
                </a:solidFill>
              </a:rPr>
              <a:t>Promises</a:t>
            </a:r>
            <a:r>
              <a:rPr lang="de-DE" sz="1500" b="0" dirty="0">
                <a:solidFill>
                  <a:srgbClr val="36544F"/>
                </a:solidFill>
              </a:rPr>
              <a:t> ausstehen)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not-</a:t>
            </a:r>
            <a:r>
              <a:rPr lang="de-DE" sz="1500" dirty="0" err="1"/>
              <a:t>found.tsx</a:t>
            </a:r>
            <a:r>
              <a:rPr lang="de-DE" sz="1500" dirty="0"/>
              <a:t>: wird aufgerufen, wenn eine Komponente in der Route einen 404-Fehler erzeugt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11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Grundsätzlich kann konfiguriert werden, welche Routen es gibt, aber es gibt eine fertige Konvention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Alle Dateien im </a:t>
            </a:r>
            <a:r>
              <a:rPr lang="de-DE" sz="16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600" b="0" dirty="0">
                <a:solidFill>
                  <a:srgbClr val="36544F"/>
                </a:solidFill>
              </a:rPr>
              <a:t>-Ordner Routen. Seite und Layout unterscheiden sich durch Namenskonventionen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._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Seite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routes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.$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beerId.tsx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# Layout für /</a:t>
            </a:r>
            <a:r>
              <a:rPr lang="de-D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r>
              <a:rPr lang="de-D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/B1 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einer Layout-Komponente wird der Inhalt der Seite mit der </a:t>
            </a:r>
            <a:r>
              <a:rPr lang="de-DE" sz="1600" b="0" dirty="0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&lt;Outlet /&gt;-</a:t>
            </a:r>
            <a:r>
              <a:rPr lang="de-DE" sz="1600" b="0" dirty="0">
                <a:solidFill>
                  <a:srgbClr val="36544F"/>
                </a:solidFill>
              </a:rPr>
              <a:t>Komponente eingebunden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400" dirty="0"/>
              <a:t>Wie im </a:t>
            </a:r>
            <a:r>
              <a:rPr lang="de-DE" sz="1400" dirty="0" err="1"/>
              <a:t>React</a:t>
            </a:r>
            <a:r>
              <a:rPr lang="de-DE" sz="1400" dirty="0"/>
              <a:t> Router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006679-5F2C-2713-C8B2-3F702080C710}"/>
              </a:ext>
            </a:extLst>
          </p:cNvPr>
          <p:cNvSpPr txBox="1"/>
          <p:nvPr/>
        </p:nvSpPr>
        <p:spPr>
          <a:xfrm rot="18964009">
            <a:off x="4246606" y="2760361"/>
            <a:ext cx="45720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041072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Routen-</a:t>
            </a:r>
            <a:r>
              <a:rPr lang="de-DE" sz="1600" dirty="0">
                <a:solidFill>
                  <a:srgbClr val="36544F"/>
                </a:solidFill>
              </a:rPr>
              <a:t>Dateien</a:t>
            </a:r>
            <a:r>
              <a:rPr lang="de-DE" sz="1600" b="0" dirty="0">
                <a:solidFill>
                  <a:srgbClr val="36544F"/>
                </a:solidFill>
              </a:rPr>
              <a:t> in Remix können neben der Komponente (Default Export) weitere </a:t>
            </a:r>
            <a:r>
              <a:rPr lang="de-DE" sz="1600" dirty="0">
                <a:solidFill>
                  <a:srgbClr val="36544F"/>
                </a:solidFill>
              </a:rPr>
              <a:t>Funktionen</a:t>
            </a:r>
            <a:r>
              <a:rPr lang="de-DE" sz="1600" b="0" dirty="0">
                <a:solidFill>
                  <a:srgbClr val="36544F"/>
                </a:solidFill>
              </a:rPr>
              <a:t>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loader</a:t>
            </a:r>
            <a:r>
              <a:rPr lang="de-DE" sz="1500" dirty="0"/>
              <a:t>- und 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action</a:t>
            </a:r>
            <a:r>
              <a:rPr lang="de-DE" sz="1500" dirty="0"/>
              <a:t>-Funktion für Data </a:t>
            </a:r>
            <a:r>
              <a:rPr lang="de-DE" sz="1500" dirty="0" err="1"/>
              <a:t>Fetching</a:t>
            </a:r>
            <a:r>
              <a:rPr lang="de-DE" sz="1500" dirty="0"/>
              <a:t> und zum Verändern von Daten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headers</a:t>
            </a:r>
            <a:r>
              <a:rPr lang="de-DE" sz="1500" dirty="0"/>
              <a:t>, 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links</a:t>
            </a:r>
            <a:r>
              <a:rPr lang="de-DE" sz="1500" dirty="0"/>
              <a:t>,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e-DE" sz="1500" dirty="0"/>
              <a:t> zum Hinzufügen von Daten in das 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de-DE" sz="1500" dirty="0"/>
              <a:t>-Element der aktuellen Seite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03155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9E60B8"/>
                </a:solidFill>
              </a:rPr>
              <a:t>Fullstack</a:t>
            </a:r>
            <a:r>
              <a:rPr lang="de-DE" dirty="0">
                <a:solidFill>
                  <a:srgbClr val="9E60B8"/>
                </a:solidFill>
              </a:rPr>
              <a:t>-Anwendungen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 </a:t>
            </a:r>
            <a:r>
              <a:rPr lang="de-DE" sz="1600" dirty="0" err="1"/>
              <a:t>React</a:t>
            </a:r>
            <a:r>
              <a:rPr lang="de-DE" sz="16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110ED8-5C3C-7B10-F63A-5D2FA17E785B}"/>
              </a:ext>
            </a:extLst>
          </p:cNvPr>
          <p:cNvSpPr txBox="1"/>
          <p:nvPr/>
        </p:nvSpPr>
        <p:spPr>
          <a:xfrm rot="21328213">
            <a:off x="1032411" y="1587673"/>
            <a:ext cx="5465231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Unterschiede Layout vs. </a:t>
            </a:r>
            <a:r>
              <a:rPr lang="de-DE" sz="3200" b="1" dirty="0" err="1">
                <a:solidFill>
                  <a:srgbClr val="FF0000"/>
                </a:solidFill>
              </a:rPr>
              <a:t>nested</a:t>
            </a:r>
            <a:r>
              <a:rPr lang="de-DE" sz="3200" b="1" dirty="0">
                <a:solidFill>
                  <a:srgbClr val="FF0000"/>
                </a:solidFill>
              </a:rPr>
              <a:t> </a:t>
            </a:r>
            <a:r>
              <a:rPr lang="de-DE" sz="3200" b="1" dirty="0" err="1">
                <a:solidFill>
                  <a:srgbClr val="FF0000"/>
                </a:solidFill>
              </a:rPr>
              <a:t>Routes</a:t>
            </a:r>
            <a:r>
              <a:rPr lang="de-DE" sz="3200" b="1" dirty="0">
                <a:solidFill>
                  <a:srgbClr val="FF0000"/>
                </a:solidFill>
              </a:rPr>
              <a:t> (?) =&gt; evtl. zu viel</a:t>
            </a:r>
          </a:p>
        </p:txBody>
      </p:sp>
    </p:spTree>
    <p:extLst>
      <p:ext uri="{BB962C8B-B14F-4D97-AF65-F5344CB8AC3E}">
        <p14:creationId xmlns:p14="http://schemas.microsoft.com/office/powerpoint/2010/main" val="2641848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818714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396388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9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4345"/>
            <a:ext cx="9082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4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22589" y="1394506"/>
            <a:ext cx="3898824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508F49-B240-E23F-F77D-CD4295FE1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21. 12. 2020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681FBD-6152-473B-5627-8EADFCF3D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1709"/>
            <a:ext cx="7772400" cy="294815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E8B1FF4-DFFF-2033-3632-4B7E7AB19896}"/>
              </a:ext>
            </a:extLst>
          </p:cNvPr>
          <p:cNvSpPr txBox="1"/>
          <p:nvPr/>
        </p:nvSpPr>
        <p:spPr>
          <a:xfrm>
            <a:off x="2565229" y="3473493"/>
            <a:ext cx="60385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3E729D"/>
                </a:solidFill>
              </a:rPr>
              <a:t>https://</a:t>
            </a:r>
            <a:r>
              <a:rPr lang="de-DE" sz="1200" dirty="0" err="1">
                <a:solidFill>
                  <a:srgbClr val="3E729D"/>
                </a:solidFill>
              </a:rPr>
              <a:t>legacy.reactjs.org</a:t>
            </a:r>
            <a:r>
              <a:rPr lang="de-DE" sz="1200" dirty="0">
                <a:solidFill>
                  <a:srgbClr val="3E729D"/>
                </a:solidFill>
              </a:rPr>
              <a:t>/</a:t>
            </a:r>
            <a:r>
              <a:rPr lang="de-DE" sz="1200" dirty="0" err="1">
                <a:solidFill>
                  <a:srgbClr val="3E729D"/>
                </a:solidFill>
              </a:rPr>
              <a:t>blog</a:t>
            </a:r>
            <a:r>
              <a:rPr lang="de-DE" sz="1200" dirty="0">
                <a:solidFill>
                  <a:srgbClr val="3E729D"/>
                </a:solidFill>
              </a:rPr>
              <a:t>/2020/12/21/</a:t>
            </a:r>
            <a:r>
              <a:rPr lang="de-DE" sz="1200" dirty="0" err="1">
                <a:solidFill>
                  <a:srgbClr val="3E729D"/>
                </a:solidFill>
              </a:rPr>
              <a:t>data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fetching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with</a:t>
            </a:r>
            <a:r>
              <a:rPr lang="de-DE" sz="1200" dirty="0">
                <a:solidFill>
                  <a:srgbClr val="3E729D"/>
                </a:solidFill>
              </a:rPr>
              <a:t>-</a:t>
            </a:r>
            <a:r>
              <a:rPr lang="de-DE" sz="1200" dirty="0" err="1">
                <a:solidFill>
                  <a:srgbClr val="3E729D"/>
                </a:solidFill>
              </a:rPr>
              <a:t>react</a:t>
            </a:r>
            <a:r>
              <a:rPr lang="de-DE" sz="1200" dirty="0">
                <a:solidFill>
                  <a:srgbClr val="3E729D"/>
                </a:solidFill>
              </a:rPr>
              <a:t>-server-</a:t>
            </a:r>
            <a:r>
              <a:rPr lang="de-DE" sz="1200" dirty="0" err="1">
                <a:solidFill>
                  <a:srgbClr val="3E729D"/>
                </a:solidFill>
              </a:rPr>
              <a:t>components.html</a:t>
            </a:r>
            <a:endParaRPr lang="de-DE" sz="1200" dirty="0">
              <a:solidFill>
                <a:srgbClr val="3E72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9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"Zero-Bundle-Size"</a:t>
            </a: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r>
              <a:rPr lang="de-DE" dirty="0"/>
              <a:t>API: "normale" React-Komponenten (JS/TS, JSX, ...)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81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dirty="0"/>
              <a:t>liefern UI (!) zum </a:t>
            </a:r>
            <a:r>
              <a:rPr lang="de-DE" dirty="0" err="1"/>
              <a:t>React</a:t>
            </a:r>
            <a:r>
              <a:rPr lang="de-DE" dirty="0"/>
              <a:t>-Client zurück (kein JavaScript-Code)</a:t>
            </a:r>
          </a:p>
          <a:p>
            <a:pPr lvl="1"/>
            <a:r>
              <a:rPr lang="de-DE" dirty="0"/>
              <a:t>API: "normale" React-Komponenten (JS, JSX, ...)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Res</a:t>
            </a:r>
            <a:r>
              <a:rPr lang="de-DE" dirty="0"/>
              <a:t>triktionen: keine Event-Handler, kein </a:t>
            </a:r>
            <a:r>
              <a:rPr lang="de-DE" dirty="0" err="1"/>
              <a:t>useState</a:t>
            </a:r>
            <a:r>
              <a:rPr lang="de-DE" dirty="0"/>
              <a:t>, </a:t>
            </a:r>
            <a:r>
              <a:rPr lang="de-DE" dirty="0" err="1"/>
              <a:t>useEffect</a:t>
            </a:r>
            <a:r>
              <a:rPr lang="de-DE" dirty="0"/>
              <a:t>, Browser APIs</a:t>
            </a:r>
          </a:p>
          <a:p>
            <a:pPr lvl="1"/>
            <a:r>
              <a:rPr lang="de-DE" dirty="0"/>
              <a:t>aber: können Server Umgebung und Ressourcen nutzen (!)</a:t>
            </a:r>
          </a:p>
          <a:p>
            <a:pPr lvl="2"/>
            <a:r>
              <a:rPr lang="de-DE" dirty="0"/>
              <a:t>Datenbanken</a:t>
            </a:r>
          </a:p>
          <a:p>
            <a:pPr lvl="2"/>
            <a:r>
              <a:rPr lang="de-DE" dirty="0"/>
              <a:t>Filesystem</a:t>
            </a:r>
          </a:p>
        </p:txBody>
      </p:sp>
    </p:spTree>
    <p:extLst>
      <p:ext uri="{BB962C8B-B14F-4D97-AF65-F5344CB8AC3E}">
        <p14:creationId xmlns:p14="http://schemas.microsoft.com/office/powerpoint/2010/main" val="2071493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97D737-B548-000C-5067-2F59F222B8CE}"/>
              </a:ext>
            </a:extLst>
          </p:cNvPr>
          <p:cNvSpPr/>
          <p:nvPr/>
        </p:nvSpPr>
        <p:spPr>
          <a:xfrm>
            <a:off x="847690" y="3700629"/>
            <a:ext cx="2153312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beers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beerId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"Page" und "</a:t>
            </a:r>
            <a:r>
              <a:rPr lang="de-DE" sz="1000" dirty="0" err="1">
                <a:solidFill>
                  <a:srgbClr val="36544F"/>
                </a:solidFill>
              </a:rPr>
              <a:t>RatingList</a:t>
            </a:r>
            <a:r>
              <a:rPr lang="de-DE" sz="1000" dirty="0">
                <a:solidFill>
                  <a:srgbClr val="36544F"/>
                </a:solidFill>
              </a:rPr>
              <a:t>" gibt es im Source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RatingForm</a:t>
            </a:r>
            <a:r>
              <a:rPr lang="de-DE" sz="1000" dirty="0">
                <a:solidFill>
                  <a:srgbClr val="36544F"/>
                </a:solidFill>
              </a:rPr>
              <a:t> ist aber vorhanden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041594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Drei 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rendert die Komponenten,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A97D737-B548-000C-5067-2F59F222B8CE}"/>
              </a:ext>
            </a:extLst>
          </p:cNvPr>
          <p:cNvSpPr/>
          <p:nvPr/>
        </p:nvSpPr>
        <p:spPr>
          <a:xfrm>
            <a:off x="847690" y="3700629"/>
            <a:ext cx="2153312" cy="1346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beers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beerId</a:t>
            </a:r>
            <a:r>
              <a:rPr lang="de-DE" sz="1000" dirty="0">
                <a:solidFill>
                  <a:srgbClr val="36544F"/>
                </a:solidFill>
              </a:rPr>
              <a:t>/</a:t>
            </a:r>
            <a:r>
              <a:rPr lang="de-DE" sz="1000" dirty="0" err="1">
                <a:solidFill>
                  <a:srgbClr val="36544F"/>
                </a:solidFill>
              </a:rPr>
              <a:t>page</a:t>
            </a:r>
            <a:r>
              <a:rPr lang="de-DE" sz="1000" dirty="0">
                <a:solidFill>
                  <a:srgbClr val="36544F"/>
                </a:solidFill>
              </a:rPr>
              <a:t> im Code: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>
                <a:solidFill>
                  <a:srgbClr val="36544F"/>
                </a:solidFill>
              </a:rPr>
              <a:t>Server-Komponenten "Page" und "</a:t>
            </a:r>
            <a:r>
              <a:rPr lang="de-DE" sz="1000" dirty="0" err="1">
                <a:solidFill>
                  <a:srgbClr val="36544F"/>
                </a:solidFill>
              </a:rPr>
              <a:t>RatingList</a:t>
            </a:r>
            <a:r>
              <a:rPr lang="de-DE" sz="1000" dirty="0">
                <a:solidFill>
                  <a:srgbClr val="36544F"/>
                </a:solidFill>
              </a:rPr>
              <a:t>" gibt es im Source als Komponenten, aber nicht auf dem Client (-&gt; React </a:t>
            </a:r>
            <a:r>
              <a:rPr lang="de-DE" sz="1000" dirty="0" err="1">
                <a:solidFill>
                  <a:srgbClr val="36544F"/>
                </a:solidFill>
              </a:rPr>
              <a:t>Dev</a:t>
            </a:r>
            <a:r>
              <a:rPr lang="de-DE" sz="1000" dirty="0">
                <a:solidFill>
                  <a:srgbClr val="36544F"/>
                </a:solidFill>
              </a:rPr>
              <a:t> Tools)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dirty="0" err="1">
                <a:solidFill>
                  <a:srgbClr val="36544F"/>
                </a:solidFill>
              </a:rPr>
              <a:t>RatingForm</a:t>
            </a:r>
            <a:r>
              <a:rPr lang="de-DE" sz="1000" dirty="0">
                <a:solidFill>
                  <a:srgbClr val="36544F"/>
                </a:solidFill>
              </a:rPr>
              <a:t> ist aber vorhanden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4FD9250-0BC2-868B-D416-33C60B2CF779}"/>
              </a:ext>
            </a:extLst>
          </p:cNvPr>
          <p:cNvSpPr txBox="1"/>
          <p:nvPr/>
        </p:nvSpPr>
        <p:spPr>
          <a:xfrm rot="20603791">
            <a:off x="1731428" y="1898674"/>
            <a:ext cx="419080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4400" b="1" dirty="0">
                <a:solidFill>
                  <a:srgbClr val="FF0000"/>
                </a:solidFill>
              </a:rPr>
              <a:t>CODE BEISPIELE</a:t>
            </a:r>
          </a:p>
        </p:txBody>
      </p:sp>
    </p:spTree>
    <p:extLst>
      <p:ext uri="{BB962C8B-B14F-4D97-AF65-F5344CB8AC3E}">
        <p14:creationId xmlns:p14="http://schemas.microsoft.com/office/powerpoint/2010/main" val="3187170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271BB1F-FFC0-A725-5490-764FD9D5E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295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42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40F73E-744F-4ED7-9361-6634357A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5905500" cy="24130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FC58B1B-D187-B28A-6141-37424F9B2360}"/>
              </a:ext>
            </a:extLst>
          </p:cNvPr>
          <p:cNvSpPr/>
          <p:nvPr/>
        </p:nvSpPr>
        <p:spPr>
          <a:xfrm>
            <a:off x="1428206" y="2571750"/>
            <a:ext cx="2995748" cy="1190353"/>
          </a:xfrm>
          <a:prstGeom prst="rect">
            <a:avLst/>
          </a:prstGeom>
          <a:solidFill>
            <a:srgbClr val="D4EB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4441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73A9508-1B65-3947-8386-6C66476F0DDA}"/>
              </a:ext>
            </a:extLst>
          </p:cNvPr>
          <p:cNvSpPr txBox="1">
            <a:spLocks/>
          </p:cNvSpPr>
          <p:nvPr/>
        </p:nvSpPr>
        <p:spPr>
          <a:xfrm>
            <a:off x="1009650" y="769547"/>
            <a:ext cx="7124700" cy="4236007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de-DE" sz="2400" b="1" kern="1200">
                <a:solidFill>
                  <a:srgbClr val="EF7D1D"/>
                </a:solidFill>
                <a:latin typeface="Source Sans Pro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de-DE" sz="2400" kern="1200" dirty="0">
                <a:solidFill>
                  <a:srgbClr val="36544F"/>
                </a:solidFill>
                <a:latin typeface="Source Sans Pro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50" dirty="0"/>
              <a:t>Laden von Daten auf dem Client</a:t>
            </a:r>
          </a:p>
          <a:p>
            <a:r>
              <a:rPr lang="de-DE" sz="1650" b="0" dirty="0">
                <a:solidFill>
                  <a:srgbClr val="36544F"/>
                </a:solidFill>
              </a:rPr>
              <a:t>Eine Komponente lädt ihre Daten, Unterkomponenten müssen warten</a:t>
            </a: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sz="1650" b="0" dirty="0">
              <a:solidFill>
                <a:srgbClr val="36544F"/>
              </a:solidFill>
            </a:endParaRPr>
          </a:p>
          <a:p>
            <a:endParaRPr lang="de-DE" sz="1650" b="0" dirty="0">
              <a:solidFill>
                <a:srgbClr val="36544F"/>
              </a:solidFill>
            </a:endParaRPr>
          </a:p>
          <a:p>
            <a:endParaRPr lang="de-DE" sz="1650" dirty="0"/>
          </a:p>
          <a:p>
            <a:endParaRPr lang="de-DE" sz="165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 laden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54700E38-F19B-194E-890A-13839D1E3E51}"/>
              </a:ext>
            </a:extLst>
          </p:cNvPr>
          <p:cNvSpPr/>
          <p:nvPr/>
        </p:nvSpPr>
        <p:spPr>
          <a:xfrm>
            <a:off x="1113492" y="4370765"/>
            <a:ext cx="160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36544F"/>
                </a:solidFill>
              </a:rPr>
              <a:t>🤨 Wasserfall...</a:t>
            </a:r>
            <a:endParaRPr lang="de-DE" sz="1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66C914-7475-F773-EFDC-1EB2F71D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92" y="1627065"/>
            <a:ext cx="63881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96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auf dem Server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i="1" dirty="0">
                <a:solidFill>
                  <a:srgbClr val="36544F"/>
                </a:solidFill>
              </a:rPr>
              <a:t>Kann</a:t>
            </a:r>
            <a:r>
              <a:rPr lang="de-DE" b="0" dirty="0">
                <a:solidFill>
                  <a:srgbClr val="36544F"/>
                </a:solidFill>
              </a:rPr>
              <a:t> Latenz sparen und bessere Performance bringen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"</a:t>
            </a:r>
            <a:r>
              <a:rPr lang="de-DE" b="0" dirty="0" err="1">
                <a:solidFill>
                  <a:srgbClr val="36544F"/>
                </a:solidFill>
              </a:rPr>
              <a:t>No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i="1" dirty="0">
                <a:solidFill>
                  <a:srgbClr val="9E60B8"/>
                </a:solidFill>
              </a:rPr>
              <a:t>Client-Server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Waterfalls</a:t>
            </a:r>
            <a:r>
              <a:rPr lang="de-DE" b="0" dirty="0">
                <a:solidFill>
                  <a:srgbClr val="36544F"/>
                </a:solidFill>
              </a:rPr>
              <a:t>"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Server-Komponenten können </a:t>
            </a:r>
            <a:r>
              <a:rPr lang="de-DE" b="0" u="sng" dirty="0">
                <a:solidFill>
                  <a:srgbClr val="36544F"/>
                </a:solidFill>
              </a:rPr>
              <a:t>asynchron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1697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5AF69001-56BB-A6E9-8C64-A2C280616CD3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650879C-2FBD-04D4-B1EF-5F4B13B21F35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D3C55DF-3A89-318A-521F-E60FB9B9CEF1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0B25997-5D76-C90F-EEBD-586397BFBF7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722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4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903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  <p:cxnSp>
        <p:nvCxnSpPr>
          <p:cNvPr id="2" name="Gerade Verbindung 1">
            <a:extLst>
              <a:ext uri="{FF2B5EF4-FFF2-40B4-BE49-F238E27FC236}">
                <a16:creationId xmlns:a16="http://schemas.microsoft.com/office/drawing/2014/main" id="{154A0998-6C88-B4AB-590B-9AF9ECA19172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4376996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6C269D4-5674-6E31-E112-44DD3184CA32}"/>
              </a:ext>
            </a:extLst>
          </p:cNvPr>
          <p:cNvSpPr txBox="1"/>
          <p:nvPr/>
        </p:nvSpPr>
        <p:spPr>
          <a:xfrm>
            <a:off x="5259178" y="4374873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Shops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3244AED-A980-B3C1-2D95-B4A44EEF7A7C}"/>
              </a:ext>
            </a:extLst>
          </p:cNvPr>
          <p:cNvCxnSpPr>
            <a:cxnSpLocks/>
          </p:cNvCxnSpPr>
          <p:nvPr/>
        </p:nvCxnSpPr>
        <p:spPr>
          <a:xfrm flipH="1" flipV="1">
            <a:off x="4936868" y="1990848"/>
            <a:ext cx="363415" cy="151766"/>
          </a:xfrm>
          <a:prstGeom prst="line">
            <a:avLst/>
          </a:prstGeom>
          <a:ln w="19050">
            <a:solidFill>
              <a:srgbClr val="9E60B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73BB2CB3-CBEB-9F0D-E258-8C83FD4392C2}"/>
              </a:ext>
            </a:extLst>
          </p:cNvPr>
          <p:cNvSpPr txBox="1"/>
          <p:nvPr/>
        </p:nvSpPr>
        <p:spPr>
          <a:xfrm>
            <a:off x="5259178" y="1988725"/>
            <a:ext cx="1334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 err="1">
                <a:solidFill>
                  <a:srgbClr val="9E60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BeerPage</a:t>
            </a:r>
            <a:endParaRPr lang="de-DE" dirty="0">
              <a:solidFill>
                <a:srgbClr val="9E60B8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33024E5-027D-8AC6-DC8D-F13DDA42B132}"/>
              </a:ext>
            </a:extLst>
          </p:cNvPr>
          <p:cNvSpPr txBox="1"/>
          <p:nvPr/>
        </p:nvSpPr>
        <p:spPr>
          <a:xfrm rot="20603791">
            <a:off x="1731428" y="1898674"/>
            <a:ext cx="4190802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4400" b="1" dirty="0">
                <a:solidFill>
                  <a:srgbClr val="FF0000"/>
                </a:solidFill>
              </a:rPr>
              <a:t>CODE BEISPIELE</a:t>
            </a:r>
          </a:p>
        </p:txBody>
      </p:sp>
    </p:spTree>
    <p:extLst>
      <p:ext uri="{BB962C8B-B14F-4D97-AF65-F5344CB8AC3E}">
        <p14:creationId xmlns:p14="http://schemas.microsoft.com/office/powerpoint/2010/main" val="1328459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818714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396388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Fetching</a:t>
            </a:r>
            <a:endParaRPr lang="de-DE" sz="96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-4345"/>
            <a:ext cx="9082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1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46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23960-22A8-613E-CEEF-AD1F0B8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3286C5-D9E4-A3E2-86F9-F9B44BA7C4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RSC in Remix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C679C23-31DA-279E-5548-B073BA6AE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08761"/>
            <a:ext cx="7772400" cy="1725978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7CD8B9E-FD0B-5373-FF9E-1B4CD045295E}"/>
              </a:ext>
            </a:extLst>
          </p:cNvPr>
          <p:cNvSpPr/>
          <p:nvPr/>
        </p:nvSpPr>
        <p:spPr>
          <a:xfrm>
            <a:off x="802718" y="2715279"/>
            <a:ext cx="2799041" cy="244306"/>
          </a:xfrm>
          <a:prstGeom prst="rect">
            <a:avLst/>
          </a:prstGeom>
          <a:solidFill>
            <a:srgbClr val="FFFF00">
              <a:alpha val="3130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DB1665-B529-0929-D8C0-121A94C763FD}"/>
              </a:ext>
            </a:extLst>
          </p:cNvPr>
          <p:cNvSpPr txBox="1"/>
          <p:nvPr/>
        </p:nvSpPr>
        <p:spPr>
          <a:xfrm>
            <a:off x="609018" y="3434739"/>
            <a:ext cx="4582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remix.run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  <a:r>
              <a:rPr lang="de-DE" sz="1400" dirty="0" err="1">
                <a:solidFill>
                  <a:srgbClr val="1778B8"/>
                </a:solidFill>
              </a:rPr>
              <a:t>blog</a:t>
            </a:r>
            <a:r>
              <a:rPr lang="de-DE" sz="1400" dirty="0">
                <a:solidFill>
                  <a:srgbClr val="1778B8"/>
                </a:solidFill>
              </a:rPr>
              <a:t>/remix-v2</a:t>
            </a:r>
          </a:p>
        </p:txBody>
      </p:sp>
    </p:spTree>
    <p:extLst>
      <p:ext uri="{BB962C8B-B14F-4D97-AF65-F5344CB8AC3E}">
        <p14:creationId xmlns:p14="http://schemas.microsoft.com/office/powerpoint/2010/main" val="5360378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D23960-22A8-613E-CEEF-AD1F0B80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13286C5-D9E4-A3E2-86F9-F9B44BA7C4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Remix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2AD667-D752-0081-E6AE-70173BA5F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26" y="1626375"/>
            <a:ext cx="3135397" cy="217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6EAFAFB4-7040-232E-E49B-AE401BD86623}"/>
              </a:ext>
            </a:extLst>
          </p:cNvPr>
          <p:cNvSpPr txBox="1"/>
          <p:nvPr/>
        </p:nvSpPr>
        <p:spPr>
          <a:xfrm>
            <a:off x="1174410" y="4297018"/>
            <a:ext cx="5393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1778B8"/>
                </a:solidFill>
              </a:rPr>
              <a:t>https://</a:t>
            </a:r>
            <a:r>
              <a:rPr lang="de-DE" dirty="0" err="1">
                <a:solidFill>
                  <a:srgbClr val="1778B8"/>
                </a:solidFill>
              </a:rPr>
              <a:t>remix.run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docs</a:t>
            </a:r>
            <a:r>
              <a:rPr lang="de-DE" dirty="0">
                <a:solidFill>
                  <a:srgbClr val="1778B8"/>
                </a:solidFill>
              </a:rPr>
              <a:t>/en/2.0.0/</a:t>
            </a:r>
            <a:r>
              <a:rPr lang="de-DE" dirty="0" err="1">
                <a:solidFill>
                  <a:srgbClr val="1778B8"/>
                </a:solidFill>
              </a:rPr>
              <a:t>discussion</a:t>
            </a:r>
            <a:r>
              <a:rPr lang="de-DE" dirty="0">
                <a:solidFill>
                  <a:srgbClr val="1778B8"/>
                </a:solidFill>
              </a:rPr>
              <a:t>/</a:t>
            </a:r>
            <a:r>
              <a:rPr lang="de-DE" dirty="0" err="1">
                <a:solidFill>
                  <a:srgbClr val="1778B8"/>
                </a:solidFill>
              </a:rPr>
              <a:t>data-flow</a:t>
            </a:r>
            <a:endParaRPr lang="de-DE" dirty="0">
              <a:solidFill>
                <a:srgbClr val="1778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54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Streaming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Wann wird was ausgeliefert?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006679-5F2C-2713-C8B2-3F702080C710}"/>
              </a:ext>
            </a:extLst>
          </p:cNvPr>
          <p:cNvSpPr txBox="1"/>
          <p:nvPr/>
        </p:nvSpPr>
        <p:spPr>
          <a:xfrm rot="20603791">
            <a:off x="2213546" y="3360671"/>
            <a:ext cx="2889999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Verifizieren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E62103F-3996-27D3-AB58-7E5ED3AEC74E}"/>
              </a:ext>
            </a:extLst>
          </p:cNvPr>
          <p:cNvSpPr txBox="1"/>
          <p:nvPr/>
        </p:nvSpPr>
        <p:spPr>
          <a:xfrm rot="20603791">
            <a:off x="5027084" y="2921019"/>
            <a:ext cx="2889999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Evtl. weiter hinten</a:t>
            </a:r>
          </a:p>
        </p:txBody>
      </p:sp>
    </p:spTree>
    <p:extLst>
      <p:ext uri="{BB962C8B-B14F-4D97-AF65-F5344CB8AC3E}">
        <p14:creationId xmlns:p14="http://schemas.microsoft.com/office/powerpoint/2010/main" val="35429651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Jede Route-Datei kann eine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bekommt die Request-Parameter übergeben und kann damit die Daten für die Route ermitteln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2006679-5F2C-2713-C8B2-3F702080C710}"/>
              </a:ext>
            </a:extLst>
          </p:cNvPr>
          <p:cNvSpPr txBox="1"/>
          <p:nvPr/>
        </p:nvSpPr>
        <p:spPr>
          <a:xfrm rot="20603791">
            <a:off x="2213546" y="2868229"/>
            <a:ext cx="2889999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 </a:t>
            </a:r>
            <a:r>
              <a:rPr lang="de-DE" sz="3200" b="1" dirty="0" err="1">
                <a:solidFill>
                  <a:srgbClr val="FF0000"/>
                </a:solidFill>
              </a:rPr>
              <a:t>Loader</a:t>
            </a:r>
            <a:r>
              <a:rPr lang="de-DE" sz="3200" b="1" dirty="0">
                <a:solidFill>
                  <a:srgbClr val="FF0000"/>
                </a:solidFill>
              </a:rPr>
              <a:t> Funktion</a:t>
            </a:r>
          </a:p>
        </p:txBody>
      </p:sp>
    </p:spTree>
    <p:extLst>
      <p:ext uri="{BB962C8B-B14F-4D97-AF65-F5344CB8AC3E}">
        <p14:creationId xmlns:p14="http://schemas.microsoft.com/office/powerpoint/2010/main" val="6900903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Jede Route-Datei kann eine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exportieren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wird nur auf dem Server ausgeführt: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dirty="0"/>
              <a:t>beim ersten Aufruf der Seite 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300" b="0" dirty="0">
                <a:solidFill>
                  <a:srgbClr val="36544F"/>
                </a:solidFill>
              </a:rPr>
              <a:t>beim Navigieren per </a:t>
            </a:r>
            <a:r>
              <a:rPr lang="de-DE" sz="1300" b="0" dirty="0" err="1">
                <a:solidFill>
                  <a:srgbClr val="36544F"/>
                </a:solidFill>
              </a:rPr>
              <a:t>fetch</a:t>
            </a:r>
            <a:r>
              <a:rPr lang="de-DE" sz="1300" b="0" dirty="0">
                <a:solidFill>
                  <a:srgbClr val="36544F"/>
                </a:solidFill>
              </a:rPr>
              <a:t> API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Der Code der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 kommt nicht auf den Client!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Erst wenn die Daten geladen wurden, wird die Route gerendert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7923380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der Routen-Komponente kann mit </a:t>
            </a:r>
            <a:r>
              <a:rPr lang="de-DE" sz="1600" b="0" dirty="0" err="1">
                <a:solidFill>
                  <a:srgbClr val="36544F"/>
                </a:solidFill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auf die geladenen Daten zugegriffen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1839384" y="2527242"/>
            <a:ext cx="5465231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 Komponente + </a:t>
            </a:r>
            <a:r>
              <a:rPr lang="de-DE" sz="3200" b="1" dirty="0" err="1">
                <a:solidFill>
                  <a:srgbClr val="FF0000"/>
                </a:solidFill>
              </a:rPr>
              <a:t>Loader</a:t>
            </a:r>
            <a:r>
              <a:rPr lang="de-DE" sz="3200" b="1" dirty="0">
                <a:solidFill>
                  <a:srgbClr val="FF0000"/>
                </a:solidFill>
              </a:rPr>
              <a:t> Funktion</a:t>
            </a:r>
          </a:p>
        </p:txBody>
      </p:sp>
    </p:spTree>
    <p:extLst>
      <p:ext uri="{BB962C8B-B14F-4D97-AF65-F5344CB8AC3E}">
        <p14:creationId xmlns:p14="http://schemas.microsoft.com/office/powerpoint/2010/main" val="2790001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Bei einer verschachtelten Route werden alle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parallel ausgeführt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600" dirty="0"/>
              <a:t>D</a:t>
            </a:r>
            <a:r>
              <a:rPr lang="de-DE" sz="1600" b="0" dirty="0">
                <a:solidFill>
                  <a:srgbClr val="36544F"/>
                </a:solidFill>
              </a:rPr>
              <a:t>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-Funktionen sehen ihre Daten also nicht untereinander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einer Komponente kann mit </a:t>
            </a:r>
            <a:r>
              <a:rPr lang="de-DE" sz="1600" b="0" dirty="0" err="1">
                <a:solidFill>
                  <a:srgbClr val="36544F"/>
                </a:solidFill>
              </a:rPr>
              <a:t>useRouteLoaderData</a:t>
            </a:r>
            <a:r>
              <a:rPr lang="de-DE" sz="1600" b="0" dirty="0">
                <a:solidFill>
                  <a:srgbClr val="36544F"/>
                </a:solidFill>
              </a:rPr>
              <a:t> auf die Daten der weiteren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zugegriffen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1839384" y="3651999"/>
            <a:ext cx="5465231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 Komponente + </a:t>
            </a:r>
            <a:r>
              <a:rPr lang="de-DE" sz="3200" b="1" dirty="0" err="1">
                <a:solidFill>
                  <a:srgbClr val="FF0000"/>
                </a:solidFill>
              </a:rPr>
              <a:t>Loader</a:t>
            </a:r>
            <a:r>
              <a:rPr lang="de-DE" sz="3200" b="1" dirty="0">
                <a:solidFill>
                  <a:srgbClr val="FF0000"/>
                </a:solidFill>
              </a:rPr>
              <a:t> Funktion</a:t>
            </a:r>
          </a:p>
        </p:txBody>
      </p:sp>
    </p:spTree>
    <p:extLst>
      <p:ext uri="{BB962C8B-B14F-4D97-AF65-F5344CB8AC3E}">
        <p14:creationId xmlns:p14="http://schemas.microsoft.com/office/powerpoint/2010/main" val="2654701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47478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(</a:t>
            </a:r>
            <a:r>
              <a:rPr lang="de-DE" dirty="0" err="1"/>
              <a:t>remix</a:t>
            </a:r>
            <a:r>
              <a:rPr lang="de-DE" dirty="0"/>
              <a:t>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Streaming Daten in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der Regel wird mit dem Rendern der Komponente gewartet, bis die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-Funktionen ausgeführt worden sind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Mit </a:t>
            </a:r>
            <a:r>
              <a:rPr lang="de-DE" sz="1600" b="0" dirty="0" err="1">
                <a:solidFill>
                  <a:srgbClr val="36544F"/>
                </a:solidFill>
              </a:rPr>
              <a:t>defer</a:t>
            </a:r>
            <a:r>
              <a:rPr lang="de-DE" sz="1600" b="0" dirty="0">
                <a:solidFill>
                  <a:srgbClr val="36544F"/>
                </a:solidFill>
              </a:rPr>
              <a:t> kann ausgedrückt werden, dass auf Daten nicht gewartet werden soll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In diesem Fall liefert </a:t>
            </a:r>
            <a:r>
              <a:rPr lang="de-DE" sz="1600" b="0" dirty="0" err="1">
                <a:solidFill>
                  <a:srgbClr val="36544F"/>
                </a:solidFill>
              </a:rPr>
              <a:t>useLoaderData</a:t>
            </a:r>
            <a:r>
              <a:rPr lang="de-DE" sz="1600" b="0" dirty="0">
                <a:solidFill>
                  <a:srgbClr val="36544F"/>
                </a:solidFill>
              </a:rPr>
              <a:t> dann ein </a:t>
            </a:r>
            <a:r>
              <a:rPr lang="de-DE" sz="1600" b="0" dirty="0" err="1">
                <a:solidFill>
                  <a:srgbClr val="36544F"/>
                </a:solidFill>
              </a:rPr>
              <a:t>Promise</a:t>
            </a:r>
            <a:r>
              <a:rPr lang="de-DE" sz="1600" b="0" dirty="0">
                <a:solidFill>
                  <a:srgbClr val="36544F"/>
                </a:solidFill>
              </a:rPr>
              <a:t> zurück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Da die Komponenten in Remix nicht asynchron sind (kann </a:t>
            </a:r>
            <a:r>
              <a:rPr lang="de-DE" sz="1600" b="0" dirty="0" err="1">
                <a:solidFill>
                  <a:srgbClr val="36544F"/>
                </a:solidFill>
              </a:rPr>
              <a:t>React</a:t>
            </a:r>
            <a:r>
              <a:rPr lang="de-DE" sz="1600" b="0" dirty="0">
                <a:solidFill>
                  <a:srgbClr val="36544F"/>
                </a:solidFill>
              </a:rPr>
              <a:t>), muss mit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darauf gewartet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600" b="0" dirty="0">
                <a:solidFill>
                  <a:srgbClr val="36544F"/>
                </a:solidFill>
              </a:rPr>
              <a:t>Um </a:t>
            </a:r>
            <a:r>
              <a:rPr lang="de-DE" sz="1600" b="0" dirty="0" err="1">
                <a:solidFill>
                  <a:srgbClr val="36544F"/>
                </a:solidFill>
              </a:rPr>
              <a:t>Loading</a:t>
            </a:r>
            <a:r>
              <a:rPr lang="de-DE" sz="1600" b="0" dirty="0">
                <a:solidFill>
                  <a:srgbClr val="36544F"/>
                </a:solidFill>
              </a:rPr>
              <a:t> </a:t>
            </a:r>
            <a:r>
              <a:rPr lang="de-DE" sz="1600" b="0" dirty="0" err="1">
                <a:solidFill>
                  <a:srgbClr val="36544F"/>
                </a:solidFill>
              </a:rPr>
              <a:t>Indicator</a:t>
            </a:r>
            <a:r>
              <a:rPr lang="de-DE" sz="1600" b="0" dirty="0">
                <a:solidFill>
                  <a:srgbClr val="36544F"/>
                </a:solidFill>
              </a:rPr>
              <a:t> / Platzhalter anzuzeigen, kann </a:t>
            </a:r>
            <a:r>
              <a:rPr lang="de-DE" sz="1600" b="0" dirty="0" err="1">
                <a:solidFill>
                  <a:srgbClr val="36544F"/>
                </a:solidFill>
              </a:rPr>
              <a:t>Await</a:t>
            </a:r>
            <a:r>
              <a:rPr lang="de-DE" sz="1600" b="0" dirty="0">
                <a:solidFill>
                  <a:srgbClr val="36544F"/>
                </a:solidFill>
              </a:rPr>
              <a:t> mit Suspense ummantelt werden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14C34E0-A275-1AEF-A5F1-E59897DC80A1}"/>
              </a:ext>
            </a:extLst>
          </p:cNvPr>
          <p:cNvSpPr txBox="1"/>
          <p:nvPr/>
        </p:nvSpPr>
        <p:spPr>
          <a:xfrm rot="21328213">
            <a:off x="1962619" y="4834308"/>
            <a:ext cx="546523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 Beispiel!</a:t>
            </a:r>
          </a:p>
        </p:txBody>
      </p:sp>
    </p:spTree>
    <p:extLst>
      <p:ext uri="{BB962C8B-B14F-4D97-AF65-F5344CB8AC3E}">
        <p14:creationId xmlns:p14="http://schemas.microsoft.com/office/powerpoint/2010/main" val="567284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28567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r>
              <a:rPr lang="de-DE" dirty="0">
                <a:solidFill>
                  <a:srgbClr val="B04432"/>
                </a:solidFill>
              </a:rPr>
              <a:t> </a:t>
            </a:r>
            <a:r>
              <a:rPr lang="de-DE" dirty="0"/>
              <a:t>und </a:t>
            </a:r>
            <a:r>
              <a:rPr lang="de-DE" dirty="0">
                <a:solidFill>
                  <a:srgbClr val="9E60B8"/>
                </a:solidFill>
              </a:rPr>
              <a:t>Remix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 </a:t>
            </a:r>
            <a:r>
              <a:rPr lang="de-DE" sz="1600" dirty="0" err="1"/>
              <a:t>React</a:t>
            </a:r>
            <a:r>
              <a:rPr lang="de-DE" sz="16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957276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9E60B8"/>
                </a:solidFill>
              </a:rPr>
              <a:t>Fullstack</a:t>
            </a:r>
            <a:r>
              <a:rPr lang="de-DE" dirty="0">
                <a:solidFill>
                  <a:srgbClr val="9E60B8"/>
                </a:solidFill>
              </a:rPr>
              <a:t>-Anwendungen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 </a:t>
            </a:r>
            <a:r>
              <a:rPr lang="de-DE" sz="1600" dirty="0" err="1"/>
              <a:t>React</a:t>
            </a:r>
            <a:r>
              <a:rPr lang="de-DE" sz="16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19971040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Data </a:t>
            </a:r>
            <a:r>
              <a:rPr lang="de-DE" dirty="0" err="1"/>
              <a:t>Fetching</a:t>
            </a:r>
            <a:r>
              <a:rPr lang="de-DE" dirty="0"/>
              <a:t> in </a:t>
            </a:r>
            <a:r>
              <a:rPr lang="de-DE" dirty="0" err="1">
                <a:solidFill>
                  <a:srgbClr val="9E60B8"/>
                </a:solidFill>
              </a:rPr>
              <a:t>Fullstack</a:t>
            </a:r>
            <a:r>
              <a:rPr lang="de-DE" dirty="0">
                <a:solidFill>
                  <a:srgbClr val="9E60B8"/>
                </a:solidFill>
              </a:rPr>
              <a:t>-Anwendungen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>
                <a:solidFill>
                  <a:srgbClr val="9E60B8"/>
                </a:solidFill>
              </a:rPr>
              <a:t>Remix</a:t>
            </a:r>
            <a:r>
              <a:rPr lang="de-DE" sz="1600" b="0" dirty="0">
                <a:solidFill>
                  <a:srgbClr val="36544F"/>
                </a:solidFill>
              </a:rPr>
              <a:t> werden Daten im </a:t>
            </a:r>
            <a:r>
              <a:rPr lang="de-DE" sz="1600" b="0" dirty="0" err="1">
                <a:solidFill>
                  <a:srgbClr val="36544F"/>
                </a:solidFill>
              </a:rPr>
              <a:t>Loader</a:t>
            </a:r>
            <a:r>
              <a:rPr lang="de-DE" sz="1600" b="0" dirty="0">
                <a:solidFill>
                  <a:srgbClr val="36544F"/>
                </a:solidFill>
              </a:rPr>
              <a:t> geladen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Es gibt einen </a:t>
            </a:r>
            <a:r>
              <a:rPr lang="de-DE" sz="1600" dirty="0" err="1"/>
              <a:t>Loader</a:t>
            </a:r>
            <a:r>
              <a:rPr lang="de-DE" sz="1600" dirty="0"/>
              <a:t> pro Route, der muss alle Daten für alle Komponenten der Route laden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Die geladenen Daten müssen dann von der Route-Komponente in die Unterkomponenten gegeben werden (klassisch </a:t>
            </a:r>
            <a:r>
              <a:rPr lang="de-DE" sz="1600" dirty="0" err="1"/>
              <a:t>React</a:t>
            </a:r>
            <a:r>
              <a:rPr lang="de-DE" sz="16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JavaScript-Code für die Komponenten wird weiterhin an den Client übertragen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 </a:t>
            </a:r>
            <a:r>
              <a:rPr lang="de-DE" sz="1600" b="0" dirty="0" err="1">
                <a:solidFill>
                  <a:srgbClr val="B04432"/>
                </a:solidFill>
              </a:rPr>
              <a:t>Next.JS</a:t>
            </a:r>
            <a:r>
              <a:rPr lang="de-DE" sz="1600" b="0" dirty="0">
                <a:solidFill>
                  <a:srgbClr val="B04432"/>
                </a:solidFill>
              </a:rPr>
              <a:t> </a:t>
            </a:r>
            <a:r>
              <a:rPr lang="de-DE" sz="1600" b="0" dirty="0">
                <a:solidFill>
                  <a:srgbClr val="36544F"/>
                </a:solidFill>
              </a:rPr>
              <a:t>werden Daten direkt in den Komponenten geladen (RSC). 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Das muss nicht die Top-Level "Seiten"-Komponente sein, sondern irgendwo in der Hierarchie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Asynchroner Code / arbeiten mit </a:t>
            </a:r>
            <a:r>
              <a:rPr lang="de-DE" sz="1600" dirty="0" err="1"/>
              <a:t>Promises</a:t>
            </a:r>
            <a:r>
              <a:rPr lang="de-DE" sz="1600" dirty="0"/>
              <a:t> direkt in den Komponenten mit Suspense möglich</a:t>
            </a:r>
          </a:p>
          <a:p>
            <a:pPr lvl="1">
              <a:lnSpc>
                <a:spcPct val="140000"/>
              </a:lnSpc>
            </a:pPr>
            <a:r>
              <a:rPr lang="de-DE" sz="1600" dirty="0"/>
              <a:t>JavaScript-Code von RSC wird nicht auf den Client übertragen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110ED8-5C3C-7B10-F63A-5D2FA17E785B}"/>
              </a:ext>
            </a:extLst>
          </p:cNvPr>
          <p:cNvSpPr txBox="1"/>
          <p:nvPr/>
        </p:nvSpPr>
        <p:spPr>
          <a:xfrm rot="21328213">
            <a:off x="1032411" y="-628318"/>
            <a:ext cx="5465231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Noch einmal Unterschiede Hydration, Progressive Enhancement (bzw. </a:t>
            </a:r>
            <a:r>
              <a:rPr lang="de-DE" sz="3200" b="1" dirty="0" err="1">
                <a:solidFill>
                  <a:srgbClr val="FF0000"/>
                </a:solidFill>
              </a:rPr>
              <a:t>gemeinsamkeiten</a:t>
            </a:r>
            <a:r>
              <a:rPr lang="de-DE" sz="3200" b="1" dirty="0">
                <a:solidFill>
                  <a:srgbClr val="FF0000"/>
                </a:solidFill>
              </a:rPr>
              <a:t>)</a:t>
            </a:r>
          </a:p>
          <a:p>
            <a:pPr marL="457200" indent="-457200">
              <a:buFont typeface="Wingdings" pitchFamily="2" charset="2"/>
              <a:buChar char="è"/>
            </a:pPr>
            <a:r>
              <a:rPr lang="de-DE" sz="3200" b="1" dirty="0">
                <a:solidFill>
                  <a:srgbClr val="FF0000"/>
                </a:solidFill>
              </a:rPr>
              <a:t>RSC nur auf dem Server</a:t>
            </a:r>
          </a:p>
          <a:p>
            <a:pPr marL="457200" indent="-457200">
              <a:buFont typeface="Wingdings" pitchFamily="2" charset="2"/>
              <a:buChar char="è"/>
            </a:pPr>
            <a:r>
              <a:rPr lang="de-DE" sz="3200" b="1" dirty="0">
                <a:solidFill>
                  <a:srgbClr val="FF0000"/>
                </a:solidFill>
              </a:rPr>
              <a:t>Client-Komponenten und Remix werden "partial </a:t>
            </a:r>
            <a:r>
              <a:rPr lang="de-DE" sz="3200" b="1" dirty="0" err="1">
                <a:solidFill>
                  <a:srgbClr val="FF0000"/>
                </a:solidFill>
              </a:rPr>
              <a:t>hydrated</a:t>
            </a:r>
            <a:r>
              <a:rPr lang="de-DE" sz="3200" b="1" dirty="0">
                <a:solidFill>
                  <a:srgbClr val="FF0000"/>
                </a:solidFill>
              </a:rPr>
              <a:t>" bzw. Komponenten funktionieren in Remix teilweise auch ohne JS</a:t>
            </a:r>
          </a:p>
        </p:txBody>
      </p:sp>
    </p:spTree>
    <p:extLst>
      <p:ext uri="{BB962C8B-B14F-4D97-AF65-F5344CB8AC3E}">
        <p14:creationId xmlns:p14="http://schemas.microsoft.com/office/powerpoint/2010/main" val="31392045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2B73D6-D60E-3B8B-94CF-E958D4BC1FB3}"/>
              </a:ext>
            </a:extLst>
          </p:cNvPr>
          <p:cNvSpPr txBox="1"/>
          <p:nvPr/>
        </p:nvSpPr>
        <p:spPr>
          <a:xfrm rot="21328213">
            <a:off x="1032411" y="1833894"/>
            <a:ext cx="5465231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dieser teil eventuell raus!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Anforderung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Die Seiten sollen möglichst schnell für den Benutzer </a:t>
            </a:r>
            <a:r>
              <a:rPr lang="de-DE" dirty="0">
                <a:solidFill>
                  <a:srgbClr val="36544F"/>
                </a:solidFill>
              </a:rPr>
              <a:t>sichtbar</a:t>
            </a:r>
            <a:r>
              <a:rPr lang="de-DE" b="0" dirty="0">
                <a:solidFill>
                  <a:srgbClr val="36544F"/>
                </a:solidFill>
              </a:rPr>
              <a:t> und </a:t>
            </a:r>
            <a:r>
              <a:rPr lang="de-DE" dirty="0">
                <a:solidFill>
                  <a:srgbClr val="36544F"/>
                </a:solidFill>
              </a:rPr>
              <a:t>bedienbar</a:t>
            </a:r>
            <a:r>
              <a:rPr lang="de-DE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73D2126-6B99-797E-0654-3C301B7D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7" y="683925"/>
            <a:ext cx="2660015" cy="436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BB5CEF-560B-4A61-0581-70B487BC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Mögliche Probleme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(Viel) JavaScript-Code, der...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93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072A1A2-290A-4E6F-04DC-48C3E04B707E}"/>
              </a:ext>
            </a:extLst>
          </p:cNvPr>
          <p:cNvSpPr txBox="1"/>
          <p:nvPr/>
        </p:nvSpPr>
        <p:spPr>
          <a:xfrm rot="21178956">
            <a:off x="1533948" y="1134404"/>
            <a:ext cx="5735776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Hier werden Endpunkte aufgemacht! Das sieht man dem Code aber nicht an... Muss nicht schlimm sein, aber sind vielleicht </a:t>
            </a:r>
            <a:r>
              <a:rPr lang="de-DE" sz="3200" b="1" dirty="0" err="1">
                <a:solidFill>
                  <a:srgbClr val="FF0000"/>
                </a:solidFill>
              </a:rPr>
              <a:t>einfallstor</a:t>
            </a:r>
            <a:r>
              <a:rPr lang="de-DE" sz="3200" b="1" dirty="0">
                <a:solidFill>
                  <a:srgbClr val="FF0000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00828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FBC27C3-7031-29EA-FC66-47E5C4643B6B}"/>
              </a:ext>
            </a:extLst>
          </p:cNvPr>
          <p:cNvSpPr/>
          <p:nvPr/>
        </p:nvSpPr>
        <p:spPr>
          <a:xfrm>
            <a:off x="0" y="-29848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sz="14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769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Alternative: 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Experimentelles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6BAC6FE-F159-4EDB-8F9A-3450E9738A56}"/>
              </a:ext>
            </a:extLst>
          </p:cNvPr>
          <p:cNvSpPr txBox="1"/>
          <p:nvPr/>
        </p:nvSpPr>
        <p:spPr>
          <a:xfrm rot="21178956">
            <a:off x="1533948" y="2119289"/>
            <a:ext cx="5735776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de-DE" sz="3200" b="1" dirty="0">
                <a:solidFill>
                  <a:srgbClr val="FF0000"/>
                </a:solidFill>
              </a:rPr>
              <a:t>Code-Beispiel!</a:t>
            </a:r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FBC27C3-7031-29EA-FC66-47E5C4643B6B}"/>
              </a:ext>
            </a:extLst>
          </p:cNvPr>
          <p:cNvSpPr/>
          <p:nvPr/>
        </p:nvSpPr>
        <p:spPr>
          <a:xfrm>
            <a:off x="0" y="-29848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Remix</a:t>
            </a:r>
            <a:endParaRPr lang="de-DE" sz="14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05596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964307" y="1394506"/>
            <a:ext cx="12153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UI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Transitions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3269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4070</Words>
  <Application>Microsoft Macintosh PowerPoint</Application>
  <PresentationFormat>Bildschirmpräsentation (16:9)</PresentationFormat>
  <Paragraphs>757</Paragraphs>
  <Slides>123</Slides>
  <Notes>2</Notes>
  <HiddenSlides>10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123</vt:i4>
      </vt:variant>
    </vt:vector>
  </HeadingPairs>
  <TitlesOfParts>
    <vt:vector size="133" baseType="lpstr">
      <vt:lpstr>Arial</vt:lpstr>
      <vt:lpstr>Calibri</vt:lpstr>
      <vt:lpstr>Calibri Light</vt:lpstr>
      <vt:lpstr>Courier New</vt:lpstr>
      <vt:lpstr>Montserrat</vt:lpstr>
      <vt:lpstr>Source Code Pro</vt:lpstr>
      <vt:lpstr>Source Code Pro Medium</vt:lpstr>
      <vt:lpstr>Source Sans Pro</vt:lpstr>
      <vt:lpstr>Wingdings</vt:lpstr>
      <vt:lpstr>Office-Design</vt:lpstr>
      <vt:lpstr>Web Developer Conference | Hamburg, 19. September 2023 | @nilshartmann</vt:lpstr>
      <vt:lpstr>https://nilshartmann.net</vt:lpstr>
      <vt:lpstr>März 2023</vt:lpstr>
      <vt:lpstr>Ein Beispiel...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Ein Beispiel</vt:lpstr>
      <vt:lpstr>PowerPoint-Präsentation</vt:lpstr>
      <vt:lpstr>SSR</vt:lpstr>
      <vt:lpstr>SSR</vt:lpstr>
      <vt:lpstr>SSR</vt:lpstr>
      <vt:lpstr>SSR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RSC mit Next.js</vt:lpstr>
      <vt:lpstr>PowerPoint-Präsentation</vt:lpstr>
      <vt:lpstr>Routing</vt:lpstr>
      <vt:lpstr>Routing</vt:lpstr>
      <vt:lpstr>Routing</vt:lpstr>
      <vt:lpstr>Routing</vt:lpstr>
      <vt:lpstr>Routing</vt:lpstr>
      <vt:lpstr>Data fetching</vt:lpstr>
      <vt:lpstr>PowerPoint-Präsentation</vt:lpstr>
      <vt:lpstr>PowerPoint-Präsentation</vt:lpstr>
      <vt:lpstr>21. 12. 2020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Drei Arten von Komponenten</vt:lpstr>
      <vt:lpstr>Drei Arten von Komponenten</vt:lpstr>
      <vt:lpstr>Drei Arten von Komponenten</vt:lpstr>
      <vt:lpstr>Drei Arten von Komponenten</vt:lpstr>
      <vt:lpstr>Daten laden</vt:lpstr>
      <vt:lpstr>Daten laden</vt:lpstr>
      <vt:lpstr>Daten laden</vt:lpstr>
      <vt:lpstr>Server Components</vt:lpstr>
      <vt:lpstr>Server Components</vt:lpstr>
      <vt:lpstr>suspense</vt:lpstr>
      <vt:lpstr>suspense</vt:lpstr>
      <vt:lpstr>suspense</vt:lpstr>
      <vt:lpstr>PowerPoint-Präsentation</vt:lpstr>
      <vt:lpstr>PowerPoint-Präsentation</vt:lpstr>
      <vt:lpstr>PowerPoint-Präsentation</vt:lpstr>
      <vt:lpstr>Data fetching (remix)</vt:lpstr>
      <vt:lpstr>Data fetching (remix)</vt:lpstr>
      <vt:lpstr>Data fetching (remix)</vt:lpstr>
      <vt:lpstr>Data fetching (remix)</vt:lpstr>
      <vt:lpstr>Data fetching (remix)</vt:lpstr>
      <vt:lpstr>Data fetching (remix)</vt:lpstr>
      <vt:lpstr>PowerPoint-Präsentation</vt:lpstr>
      <vt:lpstr>Data fetching</vt:lpstr>
      <vt:lpstr>Data fetching</vt:lpstr>
      <vt:lpstr>Data fetching</vt:lpstr>
      <vt:lpstr>PowerPoint-Präsentation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Mutations</vt:lpstr>
      <vt:lpstr>Mutations</vt:lpstr>
      <vt:lpstr>Mutations</vt:lpstr>
      <vt:lpstr>Mutations</vt:lpstr>
      <vt:lpstr>Mutations</vt:lpstr>
      <vt:lpstr>PowerPoint-Präsentation</vt:lpstr>
      <vt:lpstr>PowerPoint-Präsentation</vt:lpstr>
      <vt:lpstr>Transitions</vt:lpstr>
      <vt:lpstr>Transitions</vt:lpstr>
      <vt:lpstr>PowerPoint-Präsentation</vt:lpstr>
      <vt:lpstr>PowerPoint-Präsentation</vt:lpstr>
      <vt:lpstr>Request verarbeitung</vt:lpstr>
      <vt:lpstr>Middleware</vt:lpstr>
      <vt:lpstr>Api routes</vt:lpstr>
      <vt:lpstr>Api routes</vt:lpstr>
      <vt:lpstr>Server Requests</vt:lpstr>
      <vt:lpstr>PowerPoint-Präsentation</vt:lpstr>
      <vt:lpstr>Sonstiges</vt:lpstr>
      <vt:lpstr>Sonstiges</vt:lpstr>
      <vt:lpstr>Sonstiges</vt:lpstr>
      <vt:lpstr>Sonstiges</vt:lpstr>
      <vt:lpstr>Sonstiges</vt:lpstr>
      <vt:lpstr>PowerPoint-Präsentation</vt:lpstr>
      <vt:lpstr>Fazit</vt:lpstr>
      <vt:lpstr>Fazit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1207</cp:revision>
  <cp:lastPrinted>2019-09-04T14:49:47Z</cp:lastPrinted>
  <dcterms:created xsi:type="dcterms:W3CDTF">2016-03-28T15:59:53Z</dcterms:created>
  <dcterms:modified xsi:type="dcterms:W3CDTF">2023-09-15T21:22:15Z</dcterms:modified>
</cp:coreProperties>
</file>